
<file path=[Content_Types].xml><?xml version="1.0" encoding="utf-8"?>
<Types xmlns="http://schemas.openxmlformats.org/package/2006/content-types">
  <Default Extension="gif" ContentType="image/gif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8" r:id="rId4"/>
    <p:sldId id="586" r:id="rId5"/>
    <p:sldId id="591" r:id="rId6"/>
    <p:sldId id="588" r:id="rId7"/>
    <p:sldId id="587" r:id="rId8"/>
    <p:sldId id="582" r:id="rId9"/>
    <p:sldId id="584" r:id="rId10"/>
    <p:sldId id="577" r:id="rId11"/>
    <p:sldId id="589" r:id="rId12"/>
    <p:sldId id="590" r:id="rId13"/>
    <p:sldId id="276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7F4"/>
    <a:srgbClr val="F8A271"/>
    <a:srgbClr val="FAB083"/>
    <a:srgbClr val="5D767D"/>
    <a:srgbClr val="61605B"/>
    <a:srgbClr val="E6E7E9"/>
    <a:srgbClr val="505051"/>
    <a:srgbClr val="E4D294"/>
    <a:srgbClr val="EFE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88"/>
  </p:normalViewPr>
  <p:slideViewPr>
    <p:cSldViewPr snapToGrid="0">
      <p:cViewPr varScale="1">
        <p:scale>
          <a:sx n="58" d="100"/>
          <a:sy n="58" d="100"/>
        </p:scale>
        <p:origin x="712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7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9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EA408-E777-0527-3270-A9A49A571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933B82-A6B0-3D12-37EC-38617E52F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641279-C23B-6BDF-0125-3ECCC8F38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9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4C796-16E8-54E7-7A72-D5B72EEFC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29179D-969A-9E1C-9545-16B270348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9BE0D-E6C2-98BF-2DF7-5F0C01C52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5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B1551-AF25-FFC0-A9CE-C0190AAD5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E6CADB-447F-3A2E-1FE1-12CB3AE8E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F32C2D-5A27-2BC2-8557-4B5EFEBE0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2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4677A-FB5D-2752-7A18-4728D2F96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BCEB0B-E072-FDF7-211D-DEF69594E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6AFD9-43C6-58F2-3F56-D96F34D49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1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4796973" y="2972342"/>
            <a:ext cx="18986125" cy="5990768"/>
          </a:xfrm>
          <a:prstGeom prst="rect">
            <a:avLst/>
          </a:prstGeom>
        </p:spPr>
        <p:txBody>
          <a:bodyPr lIns="92165" tIns="92165" rIns="92165" bIns="92165" anchor="b">
            <a:noAutofit/>
          </a:bodyPr>
          <a:lstStyle>
            <a:lvl1pPr defTabSz="1059904">
              <a:defRPr sz="15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96973" y="9124399"/>
            <a:ext cx="18986125" cy="2050687"/>
          </a:xfrm>
          <a:prstGeom prst="rect">
            <a:avLst/>
          </a:prstGeom>
        </p:spPr>
        <p:txBody>
          <a:bodyPr lIns="92165" tIns="92165" rIns="92165" bIns="92165" anchor="t">
            <a:noAutofit/>
          </a:bodyPr>
          <a:lstStyle>
            <a:lvl1pPr marL="0" indent="0" algn="ctr" defTabSz="1059904">
              <a:spcBef>
                <a:spcPts val="0"/>
              </a:spcBef>
              <a:buSzTx/>
              <a:buNone/>
              <a:defRPr sz="6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1059904">
              <a:spcBef>
                <a:spcPts val="0"/>
              </a:spcBef>
              <a:buSzTx/>
              <a:buNone/>
              <a:defRPr sz="6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1059904">
              <a:spcBef>
                <a:spcPts val="0"/>
              </a:spcBef>
              <a:buSzTx/>
              <a:buNone/>
              <a:defRPr sz="6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1059904">
              <a:spcBef>
                <a:spcPts val="0"/>
              </a:spcBef>
              <a:buSzTx/>
              <a:buNone/>
              <a:defRPr sz="6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1059904">
              <a:spcBef>
                <a:spcPts val="0"/>
              </a:spcBef>
              <a:buSzTx/>
              <a:buNone/>
              <a:defRPr sz="6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976799" y="16823859"/>
            <a:ext cx="603432" cy="641532"/>
          </a:xfrm>
          <a:prstGeom prst="rect">
            <a:avLst/>
          </a:prstGeom>
        </p:spPr>
        <p:txBody>
          <a:bodyPr lIns="92165" tIns="92165" rIns="92165" bIns="92165" anchor="b"/>
          <a:lstStyle>
            <a:lvl1pPr defTabSz="1059904"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1FB1-DA88-7249-A6B2-D5B478A11ACE}" type="datetime1">
              <a:rPr lang="en-US" smtClean="0"/>
              <a:t>2/24/25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8828D80B-9E12-450F-BE1F-6621D3AFE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forms.office.com/r/MEQWBZfMgz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"/>
          <p:cNvSpPr/>
          <p:nvPr/>
        </p:nvSpPr>
        <p:spPr>
          <a:xfrm>
            <a:off x="-1" y="0"/>
            <a:ext cx="18635421" cy="13716001"/>
          </a:xfrm>
          <a:prstGeom prst="rect">
            <a:avLst/>
          </a:prstGeom>
          <a:solidFill>
            <a:srgbClr val="E8DD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7" name="Rectangle"/>
          <p:cNvSpPr/>
          <p:nvPr/>
        </p:nvSpPr>
        <p:spPr>
          <a:xfrm>
            <a:off x="18603366" y="-1"/>
            <a:ext cx="5780635" cy="13716001"/>
          </a:xfrm>
          <a:prstGeom prst="rect">
            <a:avLst/>
          </a:prstGeom>
          <a:solidFill>
            <a:srgbClr val="EAA37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8" name="Rectangle"/>
          <p:cNvSpPr/>
          <p:nvPr/>
        </p:nvSpPr>
        <p:spPr>
          <a:xfrm>
            <a:off x="-604656" y="1545270"/>
            <a:ext cx="21859312" cy="10625460"/>
          </a:xfrm>
          <a:prstGeom prst="rect">
            <a:avLst/>
          </a:prstGeom>
          <a:solidFill>
            <a:srgbClr val="F7F6F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9" name="Madar…"/>
          <p:cNvSpPr/>
          <p:nvPr/>
        </p:nvSpPr>
        <p:spPr>
          <a:xfrm>
            <a:off x="13130496" y="8292662"/>
            <a:ext cx="5780634" cy="25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1059904">
              <a:lnSpc>
                <a:spcPts val="5600"/>
              </a:lnSpc>
              <a:spcBef>
                <a:spcPts val="0"/>
              </a:spcBef>
              <a:defRPr sz="7600">
                <a:latin typeface="Cronos Pro Light"/>
                <a:ea typeface="Cronos Pro Light"/>
                <a:cs typeface="Cronos Pro Light"/>
                <a:sym typeface="Cronos Pro Light"/>
              </a:defRPr>
            </a:pPr>
            <a:r>
              <a:rPr lang="en-US" sz="4800" dirty="0">
                <a:solidFill>
                  <a:srgbClr val="696A6D"/>
                </a:solidFill>
              </a:rPr>
              <a:t>Madar</a:t>
            </a:r>
          </a:p>
          <a:p>
            <a:pPr defTabSz="1059904">
              <a:lnSpc>
                <a:spcPts val="6000"/>
              </a:lnSpc>
              <a:spcBef>
                <a:spcPts val="0"/>
              </a:spcBef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5200" dirty="0">
                <a:solidFill>
                  <a:srgbClr val="696A6D"/>
                </a:solidFill>
                <a:latin typeface="Cronos Pro Bold"/>
                <a:ea typeface="Cronos Pro Bold"/>
                <a:cs typeface="Cronos Pro Bold"/>
                <a:sym typeface="Cronos Pro Bold"/>
              </a:rPr>
              <a:t>Tolerance Workshops</a:t>
            </a:r>
          </a:p>
          <a:p>
            <a:pPr defTabSz="1059904">
              <a:lnSpc>
                <a:spcPts val="1400"/>
              </a:lnSpc>
              <a:spcBef>
                <a:spcPts val="0"/>
              </a:spcBef>
              <a:defRPr sz="7600">
                <a:latin typeface="Gill Sans"/>
                <a:ea typeface="Gill Sans"/>
                <a:cs typeface="Gill Sans"/>
                <a:sym typeface="Gill Sans"/>
              </a:defRPr>
            </a:pPr>
            <a:endParaRPr sz="5200" dirty="0">
              <a:solidFill>
                <a:srgbClr val="696A6D"/>
              </a:solidFill>
              <a:latin typeface="Cronos Pro Bold"/>
              <a:ea typeface="Cronos Pro Bold"/>
              <a:cs typeface="Cronos Pro Bold"/>
              <a:sym typeface="Cronos Pro Bold"/>
            </a:endParaRPr>
          </a:p>
          <a:p>
            <a:pPr defTabSz="1059904">
              <a:lnSpc>
                <a:spcPts val="3300"/>
              </a:lnSpc>
              <a:spcBef>
                <a:spcPts val="0"/>
              </a:spcBef>
              <a:defRPr sz="7600">
                <a:latin typeface="Cronos Pro Light"/>
                <a:ea typeface="Cronos Pro Light"/>
                <a:cs typeface="Cronos Pro Light"/>
                <a:sym typeface="Cronos Pro Light"/>
              </a:defRPr>
            </a:pPr>
            <a:r>
              <a:rPr sz="2800" dirty="0">
                <a:solidFill>
                  <a:srgbClr val="FAB083"/>
                </a:solidFill>
              </a:rPr>
              <a:t>2025</a:t>
            </a:r>
          </a:p>
        </p:txBody>
      </p:sp>
      <p:sp>
        <p:nvSpPr>
          <p:cNvPr id="150" name="Rectangle"/>
          <p:cNvSpPr/>
          <p:nvPr/>
        </p:nvSpPr>
        <p:spPr>
          <a:xfrm>
            <a:off x="464368" y="471847"/>
            <a:ext cx="23455265" cy="12772305"/>
          </a:xfrm>
          <a:prstGeom prst="rect">
            <a:avLst/>
          </a:prstGeom>
          <a:ln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1" name="RadialCrest.png" descr="RadialCre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13" y="2030165"/>
            <a:ext cx="1683924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ToleranceCrest.png" descr="ToleranceCre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83" y="2030165"/>
            <a:ext cx="9437443" cy="2767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ToleranceIcons.png" descr="ToleranceIc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421" y="12606477"/>
            <a:ext cx="3132989" cy="279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9DDD2-0AEA-5057-6CE7-499D39FF8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F343BB2C-D1F1-6E27-DD75-35E61321B830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FE2B1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BD8ECD0F-0E78-39A3-3A8B-04E6C945EC7C}"/>
              </a:ext>
            </a:extLst>
          </p:cNvPr>
          <p:cNvSpPr/>
          <p:nvPr/>
        </p:nvSpPr>
        <p:spPr>
          <a:xfrm>
            <a:off x="0" y="520128"/>
            <a:ext cx="24384000" cy="1796342"/>
          </a:xfrm>
          <a:prstGeom prst="rect">
            <a:avLst/>
          </a:prstGeom>
          <a:solidFill>
            <a:srgbClr val="F8A271">
              <a:alpha val="8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6D2CFE9-7B2B-ECBC-CE72-290AF18AF03B}"/>
              </a:ext>
            </a:extLst>
          </p:cNvPr>
          <p:cNvSpPr txBox="1">
            <a:spLocks/>
          </p:cNvSpPr>
          <p:nvPr/>
        </p:nvSpPr>
        <p:spPr>
          <a:xfrm>
            <a:off x="0" y="711835"/>
            <a:ext cx="24384000" cy="1526758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everything is clear, we move to Unity!</a:t>
            </a:r>
          </a:p>
        </p:txBody>
      </p:sp>
      <p:pic>
        <p:nvPicPr>
          <p:cNvPr id="5" name="Graphic 4" descr="Chat with solid fill">
            <a:extLst>
              <a:ext uri="{FF2B5EF4-FFF2-40B4-BE49-F238E27FC236}">
                <a16:creationId xmlns:a16="http://schemas.microsoft.com/office/drawing/2014/main" id="{649F3B88-83CA-C5E8-3373-414AF9CA5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200" y="42672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8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CDC85-717F-E32C-D6D0-7FA72CC67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">
            <a:extLst>
              <a:ext uri="{FF2B5EF4-FFF2-40B4-BE49-F238E27FC236}">
                <a16:creationId xmlns:a16="http://schemas.microsoft.com/office/drawing/2014/main" id="{241A49F6-0D79-F600-0BCC-F4B92A40EA3F}"/>
              </a:ext>
            </a:extLst>
          </p:cNvPr>
          <p:cNvSpPr/>
          <p:nvPr/>
        </p:nvSpPr>
        <p:spPr>
          <a:xfrm>
            <a:off x="-104515" y="24"/>
            <a:ext cx="24488515" cy="13715976"/>
          </a:xfrm>
          <a:prstGeom prst="rect">
            <a:avLst/>
          </a:prstGeom>
          <a:solidFill>
            <a:srgbClr val="EFE2B1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E50F1-E25B-EF31-7979-3FFA147E1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22" r="27422"/>
          <a:stretch/>
        </p:blipFill>
        <p:spPr>
          <a:xfrm>
            <a:off x="-876300" y="560777"/>
            <a:ext cx="10039349" cy="12525314"/>
          </a:xfrm>
          <a:prstGeom prst="rect">
            <a:avLst/>
          </a:prstGeom>
          <a:ln w="76200">
            <a:solidFill>
              <a:srgbClr val="FAB083"/>
            </a:solidFill>
          </a:ln>
        </p:spPr>
      </p:pic>
      <p:sp>
        <p:nvSpPr>
          <p:cNvPr id="168" name="Lorem ipsum…">
            <a:extLst>
              <a:ext uri="{FF2B5EF4-FFF2-40B4-BE49-F238E27FC236}">
                <a16:creationId xmlns:a16="http://schemas.microsoft.com/office/drawing/2014/main" id="{12A6C68A-9852-9E37-FBB2-48CFB97BBA3B}"/>
              </a:ext>
            </a:extLst>
          </p:cNvPr>
          <p:cNvSpPr/>
          <p:nvPr/>
        </p:nvSpPr>
        <p:spPr>
          <a:xfrm>
            <a:off x="10528687" y="2276375"/>
            <a:ext cx="10797691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059904">
              <a:spcBef>
                <a:spcPts val="0"/>
              </a:spcBef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5200" dirty="0">
                <a:solidFill>
                  <a:srgbClr val="505051"/>
                </a:solidFill>
                <a:latin typeface="Cronos Pro Bold"/>
                <a:ea typeface="Cronos Pro Bold"/>
                <a:cs typeface="Cronos Pro Bold"/>
                <a:sym typeface="Cronos Pro Bold"/>
              </a:rPr>
              <a:t>Would you like to go over Unity Basics again?</a:t>
            </a:r>
            <a:endParaRPr sz="5200" dirty="0">
              <a:solidFill>
                <a:srgbClr val="505051"/>
              </a:solidFill>
              <a:latin typeface="Cronos Pro Bold"/>
              <a:ea typeface="Cronos Pro Bold"/>
              <a:cs typeface="Cronos Pro Bold"/>
              <a:sym typeface="Cronos Pro Bold"/>
            </a:endParaRPr>
          </a:p>
        </p:txBody>
      </p:sp>
      <p:sp>
        <p:nvSpPr>
          <p:cNvPr id="170" name="Line">
            <a:extLst>
              <a:ext uri="{FF2B5EF4-FFF2-40B4-BE49-F238E27FC236}">
                <a16:creationId xmlns:a16="http://schemas.microsoft.com/office/drawing/2014/main" id="{2011DC91-5C2E-FB3B-A1C9-1F310C8CD1AF}"/>
              </a:ext>
            </a:extLst>
          </p:cNvPr>
          <p:cNvSpPr/>
          <p:nvPr/>
        </p:nvSpPr>
        <p:spPr>
          <a:xfrm flipV="1">
            <a:off x="22692018" y="789761"/>
            <a:ext cx="1" cy="12067347"/>
          </a:xfrm>
          <a:prstGeom prst="line">
            <a:avLst/>
          </a:prstGeom>
          <a:ln w="6350">
            <a:solidFill>
              <a:srgbClr val="696A6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" name="02">
            <a:extLst>
              <a:ext uri="{FF2B5EF4-FFF2-40B4-BE49-F238E27FC236}">
                <a16:creationId xmlns:a16="http://schemas.microsoft.com/office/drawing/2014/main" id="{98AD8AE4-F86F-C9F5-FCFA-AADF29394493}"/>
              </a:ext>
            </a:extLst>
          </p:cNvPr>
          <p:cNvSpPr/>
          <p:nvPr/>
        </p:nvSpPr>
        <p:spPr>
          <a:xfrm>
            <a:off x="22981372" y="1148011"/>
            <a:ext cx="723472" cy="25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29490">
              <a:lnSpc>
                <a:spcPts val="1700"/>
              </a:lnSpc>
              <a:spcBef>
                <a:spcPts val="0"/>
              </a:spcBef>
              <a:tabLst>
                <a:tab pos="1739900" algn="l"/>
              </a:tabLst>
              <a:defRPr sz="28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696A6D"/>
                </a:solidFill>
              </a:rPr>
              <a:t>10</a:t>
            </a:r>
            <a:endParaRPr sz="2800" dirty="0">
              <a:solidFill>
                <a:srgbClr val="696A6D"/>
              </a:solidFill>
            </a:endParaRPr>
          </a:p>
        </p:txBody>
      </p:sp>
      <p:sp>
        <p:nvSpPr>
          <p:cNvPr id="172" name="www.tolerance.gov.ae">
            <a:extLst>
              <a:ext uri="{FF2B5EF4-FFF2-40B4-BE49-F238E27FC236}">
                <a16:creationId xmlns:a16="http://schemas.microsoft.com/office/drawing/2014/main" id="{3EED5EA7-CA8F-A7BB-40C2-6C5180C69E4A}"/>
              </a:ext>
            </a:extLst>
          </p:cNvPr>
          <p:cNvSpPr/>
          <p:nvPr/>
        </p:nvSpPr>
        <p:spPr>
          <a:xfrm rot="16200000">
            <a:off x="22398250" y="11199538"/>
            <a:ext cx="1699215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059904">
              <a:lnSpc>
                <a:spcPts val="1600"/>
              </a:lnSpc>
              <a:spcBef>
                <a:spcPts val="0"/>
              </a:spcBef>
              <a:defRPr sz="14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sz="1400">
                <a:solidFill>
                  <a:srgbClr val="696A6D"/>
                </a:solidFill>
              </a:rPr>
              <a:t> www.tolerance.gov.ae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08ECF-E901-D3AD-E3A0-72E59A7CD7C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12943714" y="4923627"/>
            <a:ext cx="5967639" cy="5917066"/>
          </a:xfrm>
          <a:prstGeom prst="rect">
            <a:avLst/>
          </a:prstGeom>
          <a:ln w="76200">
            <a:solidFill>
              <a:srgbClr val="F8A271"/>
            </a:solidFill>
          </a:ln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C7B4306-412D-F9C4-6062-74EE38EF6485}"/>
              </a:ext>
            </a:extLst>
          </p:cNvPr>
          <p:cNvSpPr txBox="1">
            <a:spLocks/>
          </p:cNvSpPr>
          <p:nvPr/>
        </p:nvSpPr>
        <p:spPr>
          <a:xfrm>
            <a:off x="5746820" y="11735597"/>
            <a:ext cx="20361428" cy="93358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sz="5400" b="0" i="0" u="sng" dirty="0">
                <a:solidFill>
                  <a:srgbClr val="467886"/>
                </a:solidFill>
                <a:effectLst/>
                <a:latin typeface="Aptos" panose="020B0004020202020204" pitchFamily="34" charset="0"/>
              </a:rPr>
              <a:t>https://shorturl.at/CoNNi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E6004-A3BB-F7EA-9875-DEBBCAE8B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8356" y="5214937"/>
            <a:ext cx="5442114" cy="54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5759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1DFCB-B446-395A-5200-02F8A9AE2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CB14F8AA-E122-0493-868C-E3D9B5EE5935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FE2B1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71C2E240-F8DF-BF55-FB3E-D047D3543C35}"/>
              </a:ext>
            </a:extLst>
          </p:cNvPr>
          <p:cNvSpPr/>
          <p:nvPr/>
        </p:nvSpPr>
        <p:spPr>
          <a:xfrm>
            <a:off x="0" y="520128"/>
            <a:ext cx="24384000" cy="1796342"/>
          </a:xfrm>
          <a:prstGeom prst="rect">
            <a:avLst/>
          </a:prstGeom>
          <a:solidFill>
            <a:srgbClr val="F8A271">
              <a:alpha val="8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378D6A9D-7601-8B3E-6EE7-8D13D279CA40}"/>
              </a:ext>
            </a:extLst>
          </p:cNvPr>
          <p:cNvSpPr txBox="1">
            <a:spLocks/>
          </p:cNvSpPr>
          <p:nvPr/>
        </p:nvSpPr>
        <p:spPr>
          <a:xfrm>
            <a:off x="0" y="711835"/>
            <a:ext cx="24384000" cy="1526758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pic>
        <p:nvPicPr>
          <p:cNvPr id="5" name="Graphic 4" descr="Chat with solid fill">
            <a:extLst>
              <a:ext uri="{FF2B5EF4-FFF2-40B4-BE49-F238E27FC236}">
                <a16:creationId xmlns:a16="http://schemas.microsoft.com/office/drawing/2014/main" id="{B1B8EB5F-0195-64D5-489B-A3B688CCC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200" y="42672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2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Rectangle"/>
          <p:cNvSpPr/>
          <p:nvPr/>
        </p:nvSpPr>
        <p:spPr>
          <a:xfrm>
            <a:off x="0" y="23"/>
            <a:ext cx="24574174" cy="13715976"/>
          </a:xfrm>
          <a:prstGeom prst="rect">
            <a:avLst/>
          </a:prstGeom>
          <a:solidFill>
            <a:srgbClr val="F9F7F4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7" name="Rectangle"/>
          <p:cNvSpPr/>
          <p:nvPr/>
        </p:nvSpPr>
        <p:spPr>
          <a:xfrm>
            <a:off x="5780633" y="0"/>
            <a:ext cx="18635421" cy="13716001"/>
          </a:xfrm>
          <a:prstGeom prst="rect">
            <a:avLst/>
          </a:prstGeom>
          <a:solidFill>
            <a:srgbClr val="E8DD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8" name="Rectangle"/>
          <p:cNvSpPr/>
          <p:nvPr/>
        </p:nvSpPr>
        <p:spPr>
          <a:xfrm>
            <a:off x="0" y="0"/>
            <a:ext cx="5780634" cy="13716001"/>
          </a:xfrm>
          <a:prstGeom prst="rect">
            <a:avLst/>
          </a:prstGeom>
          <a:solidFill>
            <a:srgbClr val="EAA37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9" name="Rectangle"/>
          <p:cNvSpPr/>
          <p:nvPr/>
        </p:nvSpPr>
        <p:spPr>
          <a:xfrm>
            <a:off x="464368" y="471847"/>
            <a:ext cx="23455265" cy="12772305"/>
          </a:xfrm>
          <a:prstGeom prst="rect">
            <a:avLst/>
          </a:prstGeom>
          <a:ln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0" name="Rectangle"/>
          <p:cNvSpPr/>
          <p:nvPr/>
        </p:nvSpPr>
        <p:spPr>
          <a:xfrm>
            <a:off x="1360420" y="1545270"/>
            <a:ext cx="23023580" cy="10625460"/>
          </a:xfrm>
          <a:prstGeom prst="rect">
            <a:avLst/>
          </a:prstGeom>
          <a:solidFill>
            <a:srgbClr val="F7F6F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71" name="ToleranceIcons_White.png" descr="ToleranceIcons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21" y="12606477"/>
            <a:ext cx="3132989" cy="279298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Madar…"/>
          <p:cNvSpPr/>
          <p:nvPr/>
        </p:nvSpPr>
        <p:spPr>
          <a:xfrm>
            <a:off x="13130496" y="8292662"/>
            <a:ext cx="5780634" cy="25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059904">
              <a:lnSpc>
                <a:spcPts val="5600"/>
              </a:lnSpc>
              <a:spcBef>
                <a:spcPts val="0"/>
              </a:spcBef>
              <a:defRPr sz="7600">
                <a:latin typeface="Cronos Pro Light"/>
                <a:ea typeface="Cronos Pro Light"/>
                <a:cs typeface="Cronos Pro Light"/>
                <a:sym typeface="Cronos Pro Light"/>
              </a:defRPr>
            </a:pPr>
            <a:r>
              <a:rPr sz="4800">
                <a:solidFill>
                  <a:srgbClr val="696A6D"/>
                </a:solidFill>
              </a:rPr>
              <a:t>Madar</a:t>
            </a:r>
          </a:p>
          <a:p>
            <a:pPr defTabSz="1059904">
              <a:lnSpc>
                <a:spcPts val="6000"/>
              </a:lnSpc>
              <a:spcBef>
                <a:spcPts val="0"/>
              </a:spcBef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sz="5200">
                <a:solidFill>
                  <a:srgbClr val="696A6D"/>
                </a:solidFill>
                <a:latin typeface="Cronos Pro Bold"/>
                <a:ea typeface="Cronos Pro Bold"/>
                <a:cs typeface="Cronos Pro Bold"/>
                <a:sym typeface="Cronos Pro Bold"/>
              </a:rPr>
              <a:t>Tolerance Workshops</a:t>
            </a:r>
          </a:p>
          <a:p>
            <a:pPr defTabSz="1059904">
              <a:lnSpc>
                <a:spcPts val="1400"/>
              </a:lnSpc>
              <a:spcBef>
                <a:spcPts val="0"/>
              </a:spcBef>
              <a:defRPr sz="7600">
                <a:latin typeface="Gill Sans"/>
                <a:ea typeface="Gill Sans"/>
                <a:cs typeface="Gill Sans"/>
                <a:sym typeface="Gill Sans"/>
              </a:defRPr>
            </a:pPr>
            <a:endParaRPr sz="5200">
              <a:solidFill>
                <a:srgbClr val="696A6D"/>
              </a:solidFill>
              <a:latin typeface="Cronos Pro Bold"/>
              <a:ea typeface="Cronos Pro Bold"/>
              <a:cs typeface="Cronos Pro Bold"/>
              <a:sym typeface="Cronos Pro Bold"/>
            </a:endParaRPr>
          </a:p>
          <a:p>
            <a:pPr defTabSz="1059904">
              <a:lnSpc>
                <a:spcPts val="3300"/>
              </a:lnSpc>
              <a:spcBef>
                <a:spcPts val="0"/>
              </a:spcBef>
              <a:defRPr sz="7600">
                <a:latin typeface="Cronos Pro Light"/>
                <a:ea typeface="Cronos Pro Light"/>
                <a:cs typeface="Cronos Pro Light"/>
                <a:sym typeface="Cronos Pro Light"/>
              </a:defRPr>
            </a:pPr>
            <a:r>
              <a:rPr sz="2800">
                <a:solidFill>
                  <a:srgbClr val="FAB083"/>
                </a:solidFill>
              </a:rPr>
              <a:t>2025</a:t>
            </a:r>
          </a:p>
        </p:txBody>
      </p:sp>
      <p:pic>
        <p:nvPicPr>
          <p:cNvPr id="373" name="RadialCrest.png" descr="RadialCre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912" y="2030165"/>
            <a:ext cx="1683924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ToleranceCrest.png" descr="ToleranceCre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991" y="2030165"/>
            <a:ext cx="9437444" cy="2767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54861425-7FFF-1EE2-CED0-A5D2495BE26D}"/>
              </a:ext>
            </a:extLst>
          </p:cNvPr>
          <p:cNvSpPr/>
          <p:nvPr/>
        </p:nvSpPr>
        <p:spPr>
          <a:xfrm>
            <a:off x="18793539" y="3533"/>
            <a:ext cx="5780635" cy="13716001"/>
          </a:xfrm>
          <a:prstGeom prst="rect">
            <a:avLst/>
          </a:prstGeom>
          <a:solidFill>
            <a:srgbClr val="EAA37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92915318-1A05-B75D-1202-F8881A8BD9C0}"/>
              </a:ext>
            </a:extLst>
          </p:cNvPr>
          <p:cNvSpPr/>
          <p:nvPr/>
        </p:nvSpPr>
        <p:spPr>
          <a:xfrm>
            <a:off x="-57151" y="0"/>
            <a:ext cx="18850569" cy="13716001"/>
          </a:xfrm>
          <a:prstGeom prst="rect">
            <a:avLst/>
          </a:prstGeom>
          <a:solidFill>
            <a:srgbClr val="E8DD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6EEF28-F30C-AE47-ADAF-20633D2F8A35}"/>
              </a:ext>
            </a:extLst>
          </p:cNvPr>
          <p:cNvSpPr/>
          <p:nvPr/>
        </p:nvSpPr>
        <p:spPr>
          <a:xfrm>
            <a:off x="4804832" y="8149666"/>
            <a:ext cx="9648005" cy="4257526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2" name="Line"/>
          <p:cNvSpPr/>
          <p:nvPr/>
        </p:nvSpPr>
        <p:spPr>
          <a:xfrm flipV="1">
            <a:off x="22692017" y="789761"/>
            <a:ext cx="1" cy="12067347"/>
          </a:xfrm>
          <a:prstGeom prst="line">
            <a:avLst/>
          </a:prstGeom>
          <a:ln w="6350">
            <a:solidFill>
              <a:srgbClr val="696A6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" name="04"/>
          <p:cNvSpPr/>
          <p:nvPr/>
        </p:nvSpPr>
        <p:spPr>
          <a:xfrm>
            <a:off x="22981372" y="830772"/>
            <a:ext cx="723472" cy="69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29490">
              <a:lnSpc>
                <a:spcPts val="1700"/>
              </a:lnSpc>
              <a:spcBef>
                <a:spcPts val="0"/>
              </a:spcBef>
              <a:tabLst>
                <a:tab pos="1739900" algn="l"/>
              </a:tabLst>
              <a:defRPr sz="28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96A6D"/>
                </a:solidFill>
              </a:rPr>
              <a:t> 0</a:t>
            </a:r>
            <a:r>
              <a:rPr lang="en-US" sz="2800" dirty="0">
                <a:solidFill>
                  <a:srgbClr val="696A6D"/>
                </a:solidFill>
              </a:rPr>
              <a:t>2</a:t>
            </a:r>
            <a:r>
              <a:rPr sz="2800" dirty="0">
                <a:solidFill>
                  <a:srgbClr val="696A6D"/>
                </a:solidFill>
              </a:rPr>
              <a:t>	</a:t>
            </a:r>
          </a:p>
        </p:txBody>
      </p:sp>
      <p:sp>
        <p:nvSpPr>
          <p:cNvPr id="194" name="www.tolerance.gov.ae"/>
          <p:cNvSpPr/>
          <p:nvPr/>
        </p:nvSpPr>
        <p:spPr>
          <a:xfrm rot="16200000">
            <a:off x="22398249" y="11199538"/>
            <a:ext cx="1699216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059904">
              <a:lnSpc>
                <a:spcPts val="1600"/>
              </a:lnSpc>
              <a:spcBef>
                <a:spcPts val="0"/>
              </a:spcBef>
              <a:defRPr sz="14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sz="1400">
                <a:solidFill>
                  <a:srgbClr val="696A6D"/>
                </a:solidFill>
              </a:rPr>
              <a:t> www.tolerance.gov.ae</a:t>
            </a:r>
          </a:p>
        </p:txBody>
      </p:sp>
      <p:sp>
        <p:nvSpPr>
          <p:cNvPr id="197" name="Lorem ipsum:…"/>
          <p:cNvSpPr/>
          <p:nvPr/>
        </p:nvSpPr>
        <p:spPr>
          <a:xfrm>
            <a:off x="6236880" y="8739546"/>
            <a:ext cx="6783908" cy="3077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059904">
              <a:spcBef>
                <a:spcPts val="0"/>
              </a:spcBef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5200" dirty="0">
                <a:solidFill>
                  <a:srgbClr val="505051"/>
                </a:solidFill>
                <a:latin typeface="Cronos Pro Bold"/>
                <a:ea typeface="Cronos Pro Bold"/>
                <a:cs typeface="Cronos Pro Bold"/>
                <a:sym typeface="Cronos Pro Bold"/>
              </a:rPr>
              <a:t>Unity Introduction</a:t>
            </a:r>
          </a:p>
          <a:p>
            <a:pPr algn="ctr" defTabSz="1059904">
              <a:spcBef>
                <a:spcPts val="0"/>
              </a:spcBef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endParaRPr lang="en-US" sz="2000" dirty="0">
              <a:solidFill>
                <a:srgbClr val="505051"/>
              </a:solidFill>
              <a:latin typeface="Cronos Pro Bold"/>
              <a:ea typeface="Cronos Pro Bold"/>
              <a:cs typeface="Cronos Pro Bold"/>
              <a:sym typeface="Cronos Pro Bold"/>
            </a:endParaRPr>
          </a:p>
          <a:p>
            <a:pPr algn="ctr" defTabSz="1059904">
              <a:spcBef>
                <a:spcPts val="0"/>
              </a:spcBef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4400" dirty="0">
                <a:solidFill>
                  <a:srgbClr val="505051"/>
                </a:solidFill>
                <a:latin typeface="Cronos Pro Bold"/>
                <a:ea typeface="Cronos Pro Bold"/>
                <a:cs typeface="Cronos Pro Bold"/>
                <a:sym typeface="Cronos Pro Bold"/>
              </a:rPr>
              <a:t>Create Games with a Purpose</a:t>
            </a:r>
          </a:p>
          <a:p>
            <a:pPr algn="ctr" defTabSz="1059904">
              <a:spcBef>
                <a:spcPts val="0"/>
              </a:spcBef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endParaRPr lang="en-US" sz="2000" dirty="0">
              <a:solidFill>
                <a:srgbClr val="505051"/>
              </a:solidFill>
              <a:latin typeface="Cronos Pro Bold"/>
              <a:ea typeface="Cronos Pro Bold"/>
              <a:cs typeface="Cronos Pro Bold"/>
              <a:sym typeface="Cronos Pro Bold"/>
            </a:endParaRPr>
          </a:p>
          <a:p>
            <a:pPr algn="ctr" defTabSz="1059904">
              <a:spcBef>
                <a:spcPts val="0"/>
              </a:spcBef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endParaRPr lang="en-US" sz="2000" dirty="0">
              <a:solidFill>
                <a:srgbClr val="505051"/>
              </a:solidFill>
              <a:latin typeface="Cronos Pro Bold"/>
              <a:ea typeface="Cronos Pro Bold"/>
              <a:cs typeface="Cronos Pro Bold"/>
              <a:sym typeface="Cronos Pro Bold"/>
            </a:endParaRPr>
          </a:p>
          <a:p>
            <a:pPr algn="ctr" defTabSz="1059904">
              <a:spcBef>
                <a:spcPts val="0"/>
              </a:spcBef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4400" dirty="0">
                <a:solidFill>
                  <a:srgbClr val="505051"/>
                </a:solidFill>
                <a:latin typeface="Cronos Pro Bold"/>
                <a:ea typeface="Cronos Pro Bold"/>
                <a:cs typeface="Cronos Pro Bold"/>
                <a:sym typeface="Cronos Pro Bold"/>
              </a:rPr>
              <a:t>Hamdan Al-Ali</a:t>
            </a:r>
          </a:p>
        </p:txBody>
      </p:sp>
      <p:pic>
        <p:nvPicPr>
          <p:cNvPr id="4" name="Picture 3" descr="A cartoon of a child in a room with bookshelves&#10;&#10;Description automatically generated">
            <a:extLst>
              <a:ext uri="{FF2B5EF4-FFF2-40B4-BE49-F238E27FC236}">
                <a16:creationId xmlns:a16="http://schemas.microsoft.com/office/drawing/2014/main" id="{280314F7-5B6F-E3AB-23D9-806323114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2148"/>
          <a:stretch/>
        </p:blipFill>
        <p:spPr>
          <a:xfrm>
            <a:off x="-94457" y="2044184"/>
            <a:ext cx="19457256" cy="57269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"/>
          <p:cNvSpPr/>
          <p:nvPr/>
        </p:nvSpPr>
        <p:spPr>
          <a:xfrm>
            <a:off x="-104515" y="24"/>
            <a:ext cx="24488515" cy="13715976"/>
          </a:xfrm>
          <a:prstGeom prst="rect">
            <a:avLst/>
          </a:prstGeom>
          <a:solidFill>
            <a:srgbClr val="EFE2B1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" name="Picture 2" descr="Cartoon of mushrooms in a dark room&#10;&#10;Description automatically generated">
            <a:extLst>
              <a:ext uri="{FF2B5EF4-FFF2-40B4-BE49-F238E27FC236}">
                <a16:creationId xmlns:a16="http://schemas.microsoft.com/office/drawing/2014/main" id="{8C864A85-BE1D-7416-1DC3-B69348A3D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0" r="5292"/>
          <a:stretch/>
        </p:blipFill>
        <p:spPr>
          <a:xfrm>
            <a:off x="-876300" y="560777"/>
            <a:ext cx="10039349" cy="12525314"/>
          </a:xfrm>
          <a:prstGeom prst="rect">
            <a:avLst/>
          </a:prstGeom>
          <a:ln w="76200">
            <a:solidFill>
              <a:srgbClr val="FAB083"/>
            </a:solidFill>
          </a:ln>
        </p:spPr>
      </p:pic>
      <p:sp>
        <p:nvSpPr>
          <p:cNvPr id="168" name="Lorem ipsum…"/>
          <p:cNvSpPr/>
          <p:nvPr/>
        </p:nvSpPr>
        <p:spPr>
          <a:xfrm>
            <a:off x="10289847" y="2320896"/>
            <a:ext cx="11275372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059904">
              <a:spcBef>
                <a:spcPts val="0"/>
              </a:spcBef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5200" dirty="0">
                <a:solidFill>
                  <a:srgbClr val="505051"/>
                </a:solidFill>
                <a:latin typeface="Cronos Pro Bold"/>
                <a:ea typeface="Cronos Pro Bold"/>
                <a:cs typeface="Cronos Pro Bold"/>
                <a:sym typeface="Cronos Pro Bold"/>
              </a:rPr>
              <a:t>If you haven’t already, proceed to installing Unity:</a:t>
            </a:r>
            <a:endParaRPr sz="5200" dirty="0">
              <a:solidFill>
                <a:srgbClr val="505051"/>
              </a:solidFill>
              <a:latin typeface="Cronos Pro Bold"/>
              <a:ea typeface="Cronos Pro Bold"/>
              <a:cs typeface="Cronos Pro Bold"/>
              <a:sym typeface="Cronos Pro Bold"/>
            </a:endParaRPr>
          </a:p>
        </p:txBody>
      </p:sp>
      <p:sp>
        <p:nvSpPr>
          <p:cNvPr id="170" name="Line"/>
          <p:cNvSpPr/>
          <p:nvPr/>
        </p:nvSpPr>
        <p:spPr>
          <a:xfrm flipV="1">
            <a:off x="22692018" y="789761"/>
            <a:ext cx="1" cy="12067347"/>
          </a:xfrm>
          <a:prstGeom prst="line">
            <a:avLst/>
          </a:prstGeom>
          <a:ln w="6350">
            <a:solidFill>
              <a:srgbClr val="696A6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" name="02"/>
          <p:cNvSpPr/>
          <p:nvPr/>
        </p:nvSpPr>
        <p:spPr>
          <a:xfrm>
            <a:off x="22981372" y="830772"/>
            <a:ext cx="723472" cy="69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29490">
              <a:lnSpc>
                <a:spcPts val="1700"/>
              </a:lnSpc>
              <a:spcBef>
                <a:spcPts val="0"/>
              </a:spcBef>
              <a:tabLst>
                <a:tab pos="1739900" algn="l"/>
              </a:tabLst>
              <a:defRPr sz="28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96A6D"/>
                </a:solidFill>
              </a:rPr>
              <a:t> 0</a:t>
            </a:r>
            <a:r>
              <a:rPr lang="en-US" sz="2800" dirty="0">
                <a:solidFill>
                  <a:srgbClr val="696A6D"/>
                </a:solidFill>
              </a:rPr>
              <a:t>3</a:t>
            </a:r>
            <a:r>
              <a:rPr sz="2800" dirty="0">
                <a:solidFill>
                  <a:srgbClr val="696A6D"/>
                </a:solidFill>
              </a:rPr>
              <a:t>	</a:t>
            </a:r>
          </a:p>
        </p:txBody>
      </p:sp>
      <p:sp>
        <p:nvSpPr>
          <p:cNvPr id="172" name="www.tolerance.gov.ae"/>
          <p:cNvSpPr/>
          <p:nvPr/>
        </p:nvSpPr>
        <p:spPr>
          <a:xfrm rot="16200000">
            <a:off x="22398250" y="11199538"/>
            <a:ext cx="1699215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059904">
              <a:lnSpc>
                <a:spcPts val="1600"/>
              </a:lnSpc>
              <a:spcBef>
                <a:spcPts val="0"/>
              </a:spcBef>
              <a:defRPr sz="14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sz="1400">
                <a:solidFill>
                  <a:srgbClr val="696A6D"/>
                </a:solidFill>
              </a:rPr>
              <a:t> www.tolerance.gov.ae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0A131-708C-9FED-CF0E-6F500E33FE2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12943714" y="4923627"/>
            <a:ext cx="5967639" cy="5917066"/>
          </a:xfrm>
          <a:prstGeom prst="rect">
            <a:avLst/>
          </a:prstGeom>
          <a:ln w="76200">
            <a:solidFill>
              <a:srgbClr val="F8A271"/>
            </a:solidFill>
          </a:ln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C01213F-150F-7843-58D7-0750625AB08F}"/>
              </a:ext>
            </a:extLst>
          </p:cNvPr>
          <p:cNvSpPr txBox="1">
            <a:spLocks/>
          </p:cNvSpPr>
          <p:nvPr/>
        </p:nvSpPr>
        <p:spPr>
          <a:xfrm>
            <a:off x="5746820" y="11735597"/>
            <a:ext cx="20361428" cy="93358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sz="5400" b="0" i="0" u="sng" dirty="0">
                <a:solidFill>
                  <a:srgbClr val="467886"/>
                </a:solidFill>
                <a:effectLst/>
                <a:latin typeface="Aptos" panose="020B0004020202020204" pitchFamily="34" charset="0"/>
              </a:rPr>
              <a:t>https://shorturl.at/ISFvE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"/>
          <p:cNvSpPr/>
          <p:nvPr/>
        </p:nvSpPr>
        <p:spPr>
          <a:xfrm>
            <a:off x="0" y="23"/>
            <a:ext cx="24574174" cy="13715976"/>
          </a:xfrm>
          <a:prstGeom prst="rect">
            <a:avLst/>
          </a:prstGeom>
          <a:solidFill>
            <a:srgbClr val="F9F7F4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9E4E7F0B-184B-F270-5C2F-10C45B2E27C2}"/>
              </a:ext>
            </a:extLst>
          </p:cNvPr>
          <p:cNvSpPr/>
          <p:nvPr/>
        </p:nvSpPr>
        <p:spPr>
          <a:xfrm>
            <a:off x="0" y="5437709"/>
            <a:ext cx="8358125" cy="8278292"/>
          </a:xfrm>
          <a:prstGeom prst="rect">
            <a:avLst/>
          </a:prstGeom>
          <a:solidFill>
            <a:srgbClr val="EFE2B1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9A33FE48-095D-9B32-183F-875497B9B1E4}"/>
              </a:ext>
            </a:extLst>
          </p:cNvPr>
          <p:cNvSpPr/>
          <p:nvPr/>
        </p:nvSpPr>
        <p:spPr>
          <a:xfrm>
            <a:off x="22225518" y="0"/>
            <a:ext cx="2348655" cy="3885503"/>
          </a:xfrm>
          <a:prstGeom prst="rect">
            <a:avLst/>
          </a:prstGeom>
          <a:solidFill>
            <a:srgbClr val="FAB083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8" name="Line"/>
          <p:cNvSpPr/>
          <p:nvPr/>
        </p:nvSpPr>
        <p:spPr>
          <a:xfrm flipV="1">
            <a:off x="22692017" y="789761"/>
            <a:ext cx="1" cy="12067347"/>
          </a:xfrm>
          <a:prstGeom prst="line">
            <a:avLst/>
          </a:prstGeom>
          <a:ln w="6350">
            <a:solidFill>
              <a:srgbClr val="696A6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" name="06"/>
          <p:cNvSpPr/>
          <p:nvPr/>
        </p:nvSpPr>
        <p:spPr>
          <a:xfrm>
            <a:off x="22981372" y="830772"/>
            <a:ext cx="723472" cy="69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29490">
              <a:lnSpc>
                <a:spcPts val="1700"/>
              </a:lnSpc>
              <a:spcBef>
                <a:spcPts val="0"/>
              </a:spcBef>
              <a:tabLst>
                <a:tab pos="1739900" algn="l"/>
              </a:tabLst>
              <a:defRPr sz="28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96A6D"/>
                </a:solidFill>
              </a:rPr>
              <a:t> 0</a:t>
            </a:r>
            <a:r>
              <a:rPr lang="en-US" sz="2800" dirty="0">
                <a:solidFill>
                  <a:srgbClr val="696A6D"/>
                </a:solidFill>
              </a:rPr>
              <a:t>4	</a:t>
            </a:r>
            <a:endParaRPr sz="2800" dirty="0">
              <a:solidFill>
                <a:srgbClr val="696A6D"/>
              </a:solidFill>
            </a:endParaRPr>
          </a:p>
        </p:txBody>
      </p:sp>
      <p:sp>
        <p:nvSpPr>
          <p:cNvPr id="220" name="www.tolerance.gov.ae"/>
          <p:cNvSpPr/>
          <p:nvPr/>
        </p:nvSpPr>
        <p:spPr>
          <a:xfrm rot="16200000">
            <a:off x="22398249" y="11199538"/>
            <a:ext cx="1699216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059904">
              <a:lnSpc>
                <a:spcPts val="1600"/>
              </a:lnSpc>
              <a:spcBef>
                <a:spcPts val="0"/>
              </a:spcBef>
              <a:defRPr sz="14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sz="1400">
                <a:solidFill>
                  <a:srgbClr val="696A6D"/>
                </a:solidFill>
              </a:rPr>
              <a:t> www.tolerance.gov.ae</a:t>
            </a:r>
          </a:p>
        </p:txBody>
      </p:sp>
      <p:sp>
        <p:nvSpPr>
          <p:cNvPr id="221" name="Lorem ipsum…"/>
          <p:cNvSpPr/>
          <p:nvPr/>
        </p:nvSpPr>
        <p:spPr>
          <a:xfrm>
            <a:off x="13345819" y="3885505"/>
            <a:ext cx="921557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1059904">
              <a:lnSpc>
                <a:spcPts val="6000"/>
              </a:lnSpc>
              <a:spcBef>
                <a:spcPts val="0"/>
              </a:spcBef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5200" dirty="0">
                <a:solidFill>
                  <a:srgbClr val="505051"/>
                </a:solidFill>
                <a:latin typeface="Cronos Pro Bold"/>
                <a:ea typeface="Cronos Pro Bold"/>
                <a:cs typeface="Cronos Pro Bold"/>
                <a:sym typeface="Cronos Pro Bold"/>
              </a:rPr>
              <a:t>The Multimodal Nature of Games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72FE1A7-6676-546C-C60C-2C35EB4D4BE3}"/>
              </a:ext>
            </a:extLst>
          </p:cNvPr>
          <p:cNvSpPr txBox="1">
            <a:spLocks/>
          </p:cNvSpPr>
          <p:nvPr/>
        </p:nvSpPr>
        <p:spPr>
          <a:xfrm>
            <a:off x="13490495" y="5748634"/>
            <a:ext cx="8926217" cy="6873677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1605B"/>
                </a:solidFill>
                <a:latin typeface="Cronos Pro Caption"/>
                <a:cs typeface="Calibri" panose="020F0502020204030204" pitchFamily="34" charset="0"/>
              </a:rPr>
              <a:t>Code: Creates logic and interactivity.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61605B"/>
              </a:solidFill>
              <a:latin typeface="Cronos Pro Caption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1605B"/>
                </a:solidFill>
                <a:latin typeface="Cronos Pro Caption"/>
                <a:cs typeface="Calibri" panose="020F0502020204030204" pitchFamily="34" charset="0"/>
              </a:rPr>
              <a:t>Art: Defines visual identity.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61605B"/>
              </a:solidFill>
              <a:latin typeface="Cronos Pro Caption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1605B"/>
                </a:solidFill>
                <a:latin typeface="Cronos Pro Caption"/>
                <a:cs typeface="Calibri" panose="020F0502020204030204" pitchFamily="34" charset="0"/>
              </a:rPr>
              <a:t>Music/Sound: Sets mood and atmosphere.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61605B"/>
              </a:solidFill>
              <a:latin typeface="Cronos Pro Caption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1605B"/>
                </a:solidFill>
                <a:latin typeface="Cronos Pro Caption"/>
                <a:cs typeface="Calibri" panose="020F0502020204030204" pitchFamily="34" charset="0"/>
              </a:rPr>
              <a:t>Narrative: Engages the player emotionally (optional but impactful).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61605B"/>
              </a:solidFill>
              <a:latin typeface="Cronos Pro Caption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1605B"/>
                </a:solidFill>
                <a:latin typeface="Cronos Pro Caption"/>
                <a:cs typeface="Calibri" panose="020F0502020204030204" pitchFamily="34" charset="0"/>
              </a:rPr>
              <a:t>And much more…</a:t>
            </a:r>
          </a:p>
        </p:txBody>
      </p:sp>
      <p:pic>
        <p:nvPicPr>
          <p:cNvPr id="3" name="Picture 2" descr="A video game screen shot&#10;&#10;Description automatically generated">
            <a:extLst>
              <a:ext uri="{FF2B5EF4-FFF2-40B4-BE49-F238E27FC236}">
                <a16:creationId xmlns:a16="http://schemas.microsoft.com/office/drawing/2014/main" id="{81793093-12B3-9AA7-0612-8509B70AB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1" y="4083612"/>
            <a:ext cx="12515123" cy="7057139"/>
          </a:xfrm>
          <a:prstGeom prst="rect">
            <a:avLst/>
          </a:prstGeom>
        </p:spPr>
      </p:pic>
      <p:sp>
        <p:nvSpPr>
          <p:cNvPr id="223" name="Rectangle"/>
          <p:cNvSpPr/>
          <p:nvPr/>
        </p:nvSpPr>
        <p:spPr>
          <a:xfrm>
            <a:off x="12588923" y="3864441"/>
            <a:ext cx="334102" cy="910137"/>
          </a:xfrm>
          <a:prstGeom prst="rect">
            <a:avLst/>
          </a:prstGeom>
          <a:solidFill>
            <a:srgbClr val="FAB083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50A1E-185A-2BFC-40F0-5BBB3EBE7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2A302AD1-23C2-D408-66CA-99F3DA7DAB3B}"/>
              </a:ext>
            </a:extLst>
          </p:cNvPr>
          <p:cNvSpPr/>
          <p:nvPr/>
        </p:nvSpPr>
        <p:spPr>
          <a:xfrm>
            <a:off x="0" y="23"/>
            <a:ext cx="24574174" cy="13715976"/>
          </a:xfrm>
          <a:prstGeom prst="rect">
            <a:avLst/>
          </a:prstGeom>
          <a:solidFill>
            <a:srgbClr val="F9F7F4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0" name="Line">
            <a:extLst>
              <a:ext uri="{FF2B5EF4-FFF2-40B4-BE49-F238E27FC236}">
                <a16:creationId xmlns:a16="http://schemas.microsoft.com/office/drawing/2014/main" id="{2E4F8CB7-B584-471E-2116-F8C32E7CBFCF}"/>
              </a:ext>
            </a:extLst>
          </p:cNvPr>
          <p:cNvSpPr/>
          <p:nvPr/>
        </p:nvSpPr>
        <p:spPr>
          <a:xfrm flipV="1">
            <a:off x="22692018" y="789761"/>
            <a:ext cx="1" cy="12067347"/>
          </a:xfrm>
          <a:prstGeom prst="line">
            <a:avLst/>
          </a:prstGeom>
          <a:ln w="6350">
            <a:solidFill>
              <a:srgbClr val="696A6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" name="www.tolerance.gov.ae">
            <a:extLst>
              <a:ext uri="{FF2B5EF4-FFF2-40B4-BE49-F238E27FC236}">
                <a16:creationId xmlns:a16="http://schemas.microsoft.com/office/drawing/2014/main" id="{C60F3409-E6D1-77BB-92C3-036F281F6338}"/>
              </a:ext>
            </a:extLst>
          </p:cNvPr>
          <p:cNvSpPr/>
          <p:nvPr/>
        </p:nvSpPr>
        <p:spPr>
          <a:xfrm rot="16200000">
            <a:off x="22398250" y="11199538"/>
            <a:ext cx="1699215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1059904">
              <a:lnSpc>
                <a:spcPts val="1600"/>
              </a:lnSpc>
              <a:spcBef>
                <a:spcPts val="0"/>
              </a:spcBef>
              <a:defRPr sz="14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sz="1400">
                <a:solidFill>
                  <a:srgbClr val="696A6D"/>
                </a:solidFill>
              </a:rPr>
              <a:t> www.tolerance.gov.ae</a:t>
            </a:r>
          </a:p>
        </p:txBody>
      </p:sp>
      <p:graphicFrame>
        <p:nvGraphicFramePr>
          <p:cNvPr id="9" name="Table 1">
            <a:extLst>
              <a:ext uri="{FF2B5EF4-FFF2-40B4-BE49-F238E27FC236}">
                <a16:creationId xmlns:a16="http://schemas.microsoft.com/office/drawing/2014/main" id="{9222CC3C-2B55-2B06-32DE-986B06489E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22594"/>
              </p:ext>
            </p:extLst>
          </p:nvPr>
        </p:nvGraphicFramePr>
        <p:xfrm>
          <a:off x="867156" y="2580866"/>
          <a:ext cx="22649688" cy="996055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2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8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8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8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2314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51000" algn="l"/>
                        </a:tabLst>
                        <a:defRPr sz="64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3600" b="0" dirty="0">
                        <a:latin typeface="Cronos Pr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8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059904">
                        <a:lnSpc>
                          <a:spcPts val="1100"/>
                        </a:lnSpc>
                        <a:defRPr sz="76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3600" b="0" dirty="0">
                        <a:latin typeface="Cronos Pro Bold"/>
                      </a:endParaRPr>
                    </a:p>
                    <a:p>
                      <a:pPr algn="ctr" defTabSz="1059904">
                        <a:lnSpc>
                          <a:spcPts val="3300"/>
                        </a:lnSpc>
                        <a:defRPr sz="76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US" sz="3600" b="0" dirty="0">
                          <a:solidFill>
                            <a:srgbClr val="FEFEFE"/>
                          </a:solidFill>
                          <a:latin typeface="Cronos Pro Bold"/>
                          <a:ea typeface="Times New Roman"/>
                          <a:cs typeface="Times New Roman"/>
                          <a:sym typeface="Times New Roman"/>
                        </a:rPr>
                        <a:t>  Excellent</a:t>
                      </a:r>
                      <a:endParaRPr sz="3600" b="0" dirty="0">
                        <a:solidFill>
                          <a:srgbClr val="FEFEFE"/>
                        </a:solidFill>
                        <a:latin typeface="Cronos Pro Bold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8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059904">
                        <a:lnSpc>
                          <a:spcPts val="1100"/>
                        </a:lnSpc>
                        <a:defRPr sz="76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3600" b="0" dirty="0">
                        <a:latin typeface="Cronos Pro Bold"/>
                      </a:endParaRPr>
                    </a:p>
                    <a:p>
                      <a:pPr algn="ctr" defTabSz="1059904">
                        <a:lnSpc>
                          <a:spcPts val="3300"/>
                        </a:lnSpc>
                        <a:defRPr sz="76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sz="3600" b="0" dirty="0">
                          <a:solidFill>
                            <a:srgbClr val="FEFEFE"/>
                          </a:solidFill>
                          <a:latin typeface="Cronos Pro Bold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3600" b="0" dirty="0">
                          <a:solidFill>
                            <a:srgbClr val="FEFEFE"/>
                          </a:solidFill>
                          <a:latin typeface="Cronos Pro Bold"/>
                          <a:ea typeface="Times New Roman"/>
                          <a:cs typeface="Times New Roman"/>
                          <a:sym typeface="Times New Roman"/>
                        </a:rPr>
                        <a:t>Good</a:t>
                      </a:r>
                      <a:endParaRPr sz="3600" b="0" dirty="0">
                        <a:solidFill>
                          <a:srgbClr val="FEFEFE"/>
                        </a:solidFill>
                        <a:latin typeface="Cronos Pro Bold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8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059904">
                        <a:lnSpc>
                          <a:spcPts val="1100"/>
                        </a:lnSpc>
                        <a:defRPr sz="76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3600" b="0" dirty="0">
                        <a:latin typeface="Cronos Pro Bold"/>
                      </a:endParaRPr>
                    </a:p>
                    <a:p>
                      <a:pPr algn="ctr" defTabSz="1059904">
                        <a:lnSpc>
                          <a:spcPts val="3300"/>
                        </a:lnSpc>
                        <a:defRPr sz="76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sz="3600" b="0" dirty="0">
                          <a:solidFill>
                            <a:srgbClr val="FEFEFE"/>
                          </a:solidFill>
                          <a:latin typeface="Cronos Pro Bold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3600" b="0" dirty="0">
                          <a:solidFill>
                            <a:srgbClr val="FEFEFE"/>
                          </a:solidFill>
                          <a:latin typeface="Cronos Pro Bold"/>
                          <a:ea typeface="Times New Roman"/>
                          <a:cs typeface="Times New Roman"/>
                          <a:sym typeface="Times New Roman"/>
                        </a:rPr>
                        <a:t>Satisfactory</a:t>
                      </a:r>
                      <a:endParaRPr sz="3600" b="0" dirty="0">
                        <a:solidFill>
                          <a:srgbClr val="FEFEFE"/>
                        </a:solidFill>
                        <a:latin typeface="Cronos Pro Bold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600" b="1" i="0" u="none" strike="noStrike" dirty="0">
                          <a:solidFill>
                            <a:srgbClr val="F8A271"/>
                          </a:solidFill>
                          <a:effectLst/>
                          <a:latin typeface="Cronos Pro Bold"/>
                        </a:rPr>
                        <a:t>Tolerance Integration (30%)</a:t>
                      </a:r>
                      <a:endParaRPr lang="en-US" sz="3600" b="1" dirty="0">
                        <a:solidFill>
                          <a:srgbClr val="F8A271"/>
                        </a:solidFill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Game shows a powerful, </a:t>
                      </a:r>
                    </a:p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original tolerance message.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Game integrates a clear tolerance message.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Message is present but unclear or inconsistent.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948497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600" b="1" i="0" u="none" strike="noStrike" dirty="0">
                          <a:solidFill>
                            <a:srgbClr val="F8A271"/>
                          </a:solidFill>
                          <a:effectLst/>
                          <a:latin typeface="Cronos Pro Bold"/>
                        </a:rPr>
                        <a:t>Message Clarity (25%)</a:t>
                      </a:r>
                      <a:endParaRPr lang="en-US" sz="3600" b="1" dirty="0">
                        <a:solidFill>
                          <a:srgbClr val="F8A271"/>
                        </a:solidFill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Inspiring and obvious message throughout the game.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Clear message in </a:t>
                      </a:r>
                    </a:p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most game parts.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Message is vague or hard to understand.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76895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600" b="1" i="0" u="none" strike="noStrike" dirty="0">
                          <a:solidFill>
                            <a:srgbClr val="F8A271"/>
                          </a:solidFill>
                          <a:effectLst/>
                          <a:latin typeface="Cronos Pro Bold"/>
                        </a:rPr>
                        <a:t>Gameplay (20%)</a:t>
                      </a:r>
                      <a:endParaRPr lang="en-US" sz="3600" b="1" dirty="0">
                        <a:solidFill>
                          <a:srgbClr val="F8A271"/>
                        </a:solidFill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Engaging, smooth, and innovative mechanics.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Functional with </a:t>
                      </a:r>
                    </a:p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minor issues.  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Buggy or difficult to function properly.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600" b="1" i="0" u="none" strike="noStrike" dirty="0">
                          <a:solidFill>
                            <a:srgbClr val="F8A271"/>
                          </a:solidFill>
                          <a:effectLst/>
                          <a:latin typeface="Cronos Pro Bold"/>
                        </a:rPr>
                        <a:t>Visual (10%)</a:t>
                      </a:r>
                      <a:endParaRPr lang="en-US" sz="3600" b="1" dirty="0">
                        <a:solidFill>
                          <a:srgbClr val="F8A271"/>
                        </a:solidFill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Stunning, cohesive, </a:t>
                      </a:r>
                    </a:p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and thematic.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Appealing with minor inconsistencies.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Graphics are out of place or poorly aligned.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600" b="1" i="0" u="none" strike="noStrike" dirty="0">
                          <a:solidFill>
                            <a:srgbClr val="F8A271"/>
                          </a:solidFill>
                          <a:effectLst/>
                          <a:latin typeface="Cronos Pro Bold"/>
                        </a:rPr>
                        <a:t>Fun Factor (10%)</a:t>
                      </a:r>
                      <a:endParaRPr lang="en-US" sz="3600" b="1" dirty="0">
                        <a:solidFill>
                          <a:srgbClr val="F8A271"/>
                        </a:solidFill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Highly enjoyable </a:t>
                      </a:r>
                    </a:p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and </a:t>
                      </a:r>
                      <a:r>
                        <a:rPr lang="en-US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replayable</a:t>
                      </a: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Enjoyable with </a:t>
                      </a:r>
                    </a:p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moderate replay value.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Somewhat fun but lacks engagement.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600" b="1" i="0" u="none" strike="noStrike" dirty="0">
                          <a:solidFill>
                            <a:srgbClr val="F8A271"/>
                          </a:solidFill>
                          <a:effectLst/>
                          <a:latin typeface="Cronos Pro Bold"/>
                        </a:rPr>
                        <a:t>Audio (5%)</a:t>
                      </a:r>
                      <a:endParaRPr lang="en-US" sz="3600" b="1" dirty="0">
                        <a:solidFill>
                          <a:srgbClr val="F8A271"/>
                        </a:solidFill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Immersive and polished.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Appropriate with minor flaws.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ronos Pro Bold"/>
                        </a:rPr>
                        <a:t>Basic or inconsistent.</a:t>
                      </a:r>
                      <a:endParaRPr lang="en-US" sz="3600" b="0" dirty="0">
                        <a:effectLst/>
                        <a:latin typeface="Cronos Pro Bold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178417"/>
                  </a:ext>
                </a:extLst>
              </a:tr>
            </a:tbl>
          </a:graphicData>
        </a:graphic>
      </p:graphicFrame>
      <p:sp>
        <p:nvSpPr>
          <p:cNvPr id="10" name="Lorem ipsum…">
            <a:extLst>
              <a:ext uri="{FF2B5EF4-FFF2-40B4-BE49-F238E27FC236}">
                <a16:creationId xmlns:a16="http://schemas.microsoft.com/office/drawing/2014/main" id="{5D06B893-0698-9491-1D42-C0BB2BB0D632}"/>
              </a:ext>
            </a:extLst>
          </p:cNvPr>
          <p:cNvSpPr/>
          <p:nvPr/>
        </p:nvSpPr>
        <p:spPr>
          <a:xfrm>
            <a:off x="2976430" y="972482"/>
            <a:ext cx="921557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1059904">
              <a:lnSpc>
                <a:spcPts val="6000"/>
              </a:lnSpc>
              <a:spcBef>
                <a:spcPts val="0"/>
              </a:spcBef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5200" dirty="0">
                <a:solidFill>
                  <a:srgbClr val="505051"/>
                </a:solidFill>
                <a:latin typeface="Cronos Pro Bold"/>
                <a:ea typeface="Cronos Pro Bold"/>
                <a:cs typeface="Cronos Pro Bold"/>
                <a:sym typeface="Cronos Pro Bold"/>
              </a:rPr>
              <a:t>Rubrics for Game Development</a:t>
            </a: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BF46947-1984-7DCA-18DA-677627F2B84B}"/>
              </a:ext>
            </a:extLst>
          </p:cNvPr>
          <p:cNvSpPr/>
          <p:nvPr/>
        </p:nvSpPr>
        <p:spPr>
          <a:xfrm>
            <a:off x="2219534" y="914096"/>
            <a:ext cx="334102" cy="910137"/>
          </a:xfrm>
          <a:prstGeom prst="rect">
            <a:avLst/>
          </a:prstGeom>
          <a:solidFill>
            <a:srgbClr val="FAB083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06">
            <a:extLst>
              <a:ext uri="{FF2B5EF4-FFF2-40B4-BE49-F238E27FC236}">
                <a16:creationId xmlns:a16="http://schemas.microsoft.com/office/drawing/2014/main" id="{AB70EA49-49C5-D300-A205-D1B80851AAE5}"/>
              </a:ext>
            </a:extLst>
          </p:cNvPr>
          <p:cNvSpPr/>
          <p:nvPr/>
        </p:nvSpPr>
        <p:spPr>
          <a:xfrm>
            <a:off x="22981372" y="830772"/>
            <a:ext cx="723472" cy="69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29490">
              <a:lnSpc>
                <a:spcPts val="1700"/>
              </a:lnSpc>
              <a:spcBef>
                <a:spcPts val="0"/>
              </a:spcBef>
              <a:tabLst>
                <a:tab pos="1739900" algn="l"/>
              </a:tabLst>
              <a:defRPr sz="28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696A6D"/>
                </a:solidFill>
              </a:rPr>
              <a:t> 0</a:t>
            </a:r>
            <a:r>
              <a:rPr lang="en-US" sz="2800" dirty="0">
                <a:solidFill>
                  <a:srgbClr val="696A6D"/>
                </a:solidFill>
              </a:rPr>
              <a:t>5	</a:t>
            </a:r>
            <a:endParaRPr sz="2800" dirty="0">
              <a:solidFill>
                <a:srgbClr val="696A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12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C7725-44A6-94CE-81D9-47C3C3917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">
            <a:extLst>
              <a:ext uri="{FF2B5EF4-FFF2-40B4-BE49-F238E27FC236}">
                <a16:creationId xmlns:a16="http://schemas.microsoft.com/office/drawing/2014/main" id="{6952C2B1-7E29-13F3-5983-B07462DAE82D}"/>
              </a:ext>
            </a:extLst>
          </p:cNvPr>
          <p:cNvSpPr/>
          <p:nvPr/>
        </p:nvSpPr>
        <p:spPr>
          <a:xfrm>
            <a:off x="0" y="23"/>
            <a:ext cx="24574174" cy="13715976"/>
          </a:xfrm>
          <a:prstGeom prst="rect">
            <a:avLst/>
          </a:prstGeom>
          <a:solidFill>
            <a:srgbClr val="F9F7F4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F1178906-93D1-0A43-40B7-87A68F31B786}"/>
              </a:ext>
            </a:extLst>
          </p:cNvPr>
          <p:cNvSpPr/>
          <p:nvPr/>
        </p:nvSpPr>
        <p:spPr>
          <a:xfrm>
            <a:off x="-2" y="4652778"/>
            <a:ext cx="24574174" cy="4696495"/>
          </a:xfrm>
          <a:prstGeom prst="rect">
            <a:avLst/>
          </a:prstGeom>
          <a:solidFill>
            <a:srgbClr val="EFE2B1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8AD03D35-232F-49C9-5577-D7812654F07D}"/>
              </a:ext>
            </a:extLst>
          </p:cNvPr>
          <p:cNvSpPr/>
          <p:nvPr/>
        </p:nvSpPr>
        <p:spPr>
          <a:xfrm>
            <a:off x="22225518" y="0"/>
            <a:ext cx="2348655" cy="3885503"/>
          </a:xfrm>
          <a:prstGeom prst="rect">
            <a:avLst/>
          </a:prstGeom>
          <a:solidFill>
            <a:srgbClr val="FAB083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8" name="Line">
            <a:extLst>
              <a:ext uri="{FF2B5EF4-FFF2-40B4-BE49-F238E27FC236}">
                <a16:creationId xmlns:a16="http://schemas.microsoft.com/office/drawing/2014/main" id="{6FCBD835-F273-8545-A697-D079E0D98F0E}"/>
              </a:ext>
            </a:extLst>
          </p:cNvPr>
          <p:cNvSpPr/>
          <p:nvPr/>
        </p:nvSpPr>
        <p:spPr>
          <a:xfrm flipV="1">
            <a:off x="22692017" y="789761"/>
            <a:ext cx="1" cy="12067347"/>
          </a:xfrm>
          <a:prstGeom prst="line">
            <a:avLst/>
          </a:prstGeom>
          <a:ln w="6350">
            <a:solidFill>
              <a:srgbClr val="696A6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" name="06">
            <a:extLst>
              <a:ext uri="{FF2B5EF4-FFF2-40B4-BE49-F238E27FC236}">
                <a16:creationId xmlns:a16="http://schemas.microsoft.com/office/drawing/2014/main" id="{5F9B67C3-58A4-7861-A40E-65A1D5F66D2E}"/>
              </a:ext>
            </a:extLst>
          </p:cNvPr>
          <p:cNvSpPr/>
          <p:nvPr/>
        </p:nvSpPr>
        <p:spPr>
          <a:xfrm>
            <a:off x="22981372" y="1036043"/>
            <a:ext cx="723472" cy="25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29490">
              <a:lnSpc>
                <a:spcPts val="1700"/>
              </a:lnSpc>
              <a:spcBef>
                <a:spcPts val="0"/>
              </a:spcBef>
              <a:tabLst>
                <a:tab pos="1739900" algn="l"/>
              </a:tabLst>
              <a:defRPr sz="28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696A6D"/>
                </a:solidFill>
              </a:rPr>
              <a:t>06</a:t>
            </a:r>
            <a:endParaRPr sz="2800" dirty="0">
              <a:solidFill>
                <a:srgbClr val="696A6D"/>
              </a:solidFill>
            </a:endParaRPr>
          </a:p>
        </p:txBody>
      </p:sp>
      <p:sp>
        <p:nvSpPr>
          <p:cNvPr id="220" name="www.tolerance.gov.ae">
            <a:extLst>
              <a:ext uri="{FF2B5EF4-FFF2-40B4-BE49-F238E27FC236}">
                <a16:creationId xmlns:a16="http://schemas.microsoft.com/office/drawing/2014/main" id="{EC2346A8-CBD4-CC0F-BD9E-4798E3C6E07C}"/>
              </a:ext>
            </a:extLst>
          </p:cNvPr>
          <p:cNvSpPr/>
          <p:nvPr/>
        </p:nvSpPr>
        <p:spPr>
          <a:xfrm rot="16200000">
            <a:off x="22398249" y="11199538"/>
            <a:ext cx="1699216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059904">
              <a:lnSpc>
                <a:spcPts val="1600"/>
              </a:lnSpc>
              <a:spcBef>
                <a:spcPts val="0"/>
              </a:spcBef>
              <a:defRPr sz="14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sz="1400">
                <a:solidFill>
                  <a:srgbClr val="696A6D"/>
                </a:solidFill>
              </a:rPr>
              <a:t> www.tolerance.gov.ae</a:t>
            </a:r>
          </a:p>
        </p:txBody>
      </p:sp>
      <p:sp>
        <p:nvSpPr>
          <p:cNvPr id="221" name="Lorem ipsum…">
            <a:extLst>
              <a:ext uri="{FF2B5EF4-FFF2-40B4-BE49-F238E27FC236}">
                <a16:creationId xmlns:a16="http://schemas.microsoft.com/office/drawing/2014/main" id="{BD9A0007-8002-2C20-CFE9-4BAE5E59193C}"/>
              </a:ext>
            </a:extLst>
          </p:cNvPr>
          <p:cNvSpPr/>
          <p:nvPr/>
        </p:nvSpPr>
        <p:spPr>
          <a:xfrm>
            <a:off x="2976430" y="935160"/>
            <a:ext cx="921557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1059904">
              <a:lnSpc>
                <a:spcPts val="6000"/>
              </a:lnSpc>
              <a:spcBef>
                <a:spcPts val="0"/>
              </a:spcBef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5200" dirty="0">
                <a:solidFill>
                  <a:srgbClr val="505051"/>
                </a:solidFill>
                <a:latin typeface="Cronos Pro Bold"/>
                <a:ea typeface="Cronos Pro Bold"/>
                <a:cs typeface="Cronos Pro Bold"/>
                <a:sym typeface="Cronos Pro Bold"/>
              </a:rPr>
              <a:t>Let’s Create Our Teams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31D56218-6991-15CB-7416-C4C4020132D5}"/>
              </a:ext>
            </a:extLst>
          </p:cNvPr>
          <p:cNvSpPr txBox="1">
            <a:spLocks/>
          </p:cNvSpPr>
          <p:nvPr/>
        </p:nvSpPr>
        <p:spPr>
          <a:xfrm>
            <a:off x="2106371" y="11012042"/>
            <a:ext cx="20361428" cy="93358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sz="5400" b="0" i="0" u="sng" dirty="0">
                <a:solidFill>
                  <a:srgbClr val="5D767D"/>
                </a:solidFill>
                <a:effectLst/>
                <a:latin typeface="Aptos" panose="020B0004020202020204" pitchFamily="34" charset="0"/>
              </a:rPr>
              <a:t>https://shorturl.at/kSOEp</a:t>
            </a:r>
            <a:endParaRPr lang="en-US" sz="6600" dirty="0">
              <a:solidFill>
                <a:srgbClr val="5D767D"/>
              </a:solidFill>
              <a:latin typeface="Cronos Pro Caption"/>
              <a:cs typeface="Calibri" panose="020F0502020204030204" pitchFamily="34" charset="0"/>
            </a:endParaRPr>
          </a:p>
        </p:txBody>
      </p:sp>
      <p:sp>
        <p:nvSpPr>
          <p:cNvPr id="223" name="Rectangle">
            <a:extLst>
              <a:ext uri="{FF2B5EF4-FFF2-40B4-BE49-F238E27FC236}">
                <a16:creationId xmlns:a16="http://schemas.microsoft.com/office/drawing/2014/main" id="{EAC47C3F-5E41-0894-2991-94533C88D6D1}"/>
              </a:ext>
            </a:extLst>
          </p:cNvPr>
          <p:cNvSpPr/>
          <p:nvPr/>
        </p:nvSpPr>
        <p:spPr>
          <a:xfrm>
            <a:off x="2219534" y="914096"/>
            <a:ext cx="334102" cy="910137"/>
          </a:xfrm>
          <a:prstGeom prst="rect">
            <a:avLst/>
          </a:prstGeom>
          <a:solidFill>
            <a:srgbClr val="FAB083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BB3FE2EB-2001-FD64-BB92-1A58A6BD0A38}"/>
              </a:ext>
            </a:extLst>
          </p:cNvPr>
          <p:cNvSpPr/>
          <p:nvPr/>
        </p:nvSpPr>
        <p:spPr>
          <a:xfrm>
            <a:off x="-18066" y="9830474"/>
            <a:ext cx="2348655" cy="3885503"/>
          </a:xfrm>
          <a:prstGeom prst="rect">
            <a:avLst/>
          </a:prstGeom>
          <a:solidFill>
            <a:srgbClr val="FAB083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8FF70-B603-2621-9FA7-37E665E38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051" y="3757283"/>
            <a:ext cx="6543897" cy="6487484"/>
          </a:xfrm>
          <a:prstGeom prst="rect">
            <a:avLst/>
          </a:prstGeom>
          <a:ln w="76200">
            <a:solidFill>
              <a:srgbClr val="F8A271"/>
            </a:solidFill>
          </a:ln>
        </p:spPr>
      </p:pic>
    </p:spTree>
    <p:extLst>
      <p:ext uri="{BB962C8B-B14F-4D97-AF65-F5344CB8AC3E}">
        <p14:creationId xmlns:p14="http://schemas.microsoft.com/office/powerpoint/2010/main" val="15638683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Rectangle"/>
          <p:cNvSpPr/>
          <p:nvPr/>
        </p:nvSpPr>
        <p:spPr>
          <a:xfrm>
            <a:off x="0" y="23"/>
            <a:ext cx="24574174" cy="13715976"/>
          </a:xfrm>
          <a:prstGeom prst="rect">
            <a:avLst/>
          </a:prstGeom>
          <a:solidFill>
            <a:srgbClr val="F9F7F4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3" name="Rectangle"/>
          <p:cNvSpPr/>
          <p:nvPr/>
        </p:nvSpPr>
        <p:spPr>
          <a:xfrm>
            <a:off x="4558448" y="22"/>
            <a:ext cx="14430330" cy="13715977"/>
          </a:xfrm>
          <a:prstGeom prst="rect">
            <a:avLst/>
          </a:prstGeom>
          <a:solidFill>
            <a:srgbClr val="D8C386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4" name="Line"/>
          <p:cNvSpPr/>
          <p:nvPr/>
        </p:nvSpPr>
        <p:spPr>
          <a:xfrm flipV="1">
            <a:off x="22692017" y="789761"/>
            <a:ext cx="1" cy="12067347"/>
          </a:xfrm>
          <a:prstGeom prst="line">
            <a:avLst/>
          </a:prstGeom>
          <a:ln w="6350">
            <a:solidFill>
              <a:srgbClr val="696A6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6" name="www.tolerance.gov.ae"/>
          <p:cNvSpPr/>
          <p:nvPr/>
        </p:nvSpPr>
        <p:spPr>
          <a:xfrm rot="16200000">
            <a:off x="22398249" y="11199538"/>
            <a:ext cx="1699216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059904">
              <a:lnSpc>
                <a:spcPts val="1600"/>
              </a:lnSpc>
              <a:spcBef>
                <a:spcPts val="0"/>
              </a:spcBef>
              <a:defRPr sz="14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sz="1400">
                <a:solidFill>
                  <a:srgbClr val="696A6D"/>
                </a:solidFill>
              </a:rPr>
              <a:t> www.tolerance.gov.ae</a:t>
            </a:r>
          </a:p>
        </p:txBody>
      </p:sp>
      <p:sp>
        <p:nvSpPr>
          <p:cNvPr id="347" name="Rectangle"/>
          <p:cNvSpPr/>
          <p:nvPr/>
        </p:nvSpPr>
        <p:spPr>
          <a:xfrm>
            <a:off x="5108032" y="2594260"/>
            <a:ext cx="311060" cy="910137"/>
          </a:xfrm>
          <a:prstGeom prst="rect">
            <a:avLst/>
          </a:prstGeom>
          <a:solidFill>
            <a:srgbClr val="EFE2B1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8" name="Rectangle"/>
          <p:cNvSpPr/>
          <p:nvPr/>
        </p:nvSpPr>
        <p:spPr>
          <a:xfrm>
            <a:off x="2492832" y="5796697"/>
            <a:ext cx="17501336" cy="6153716"/>
          </a:xfrm>
          <a:prstGeom prst="rect">
            <a:avLst/>
          </a:prstGeom>
          <a:solidFill>
            <a:srgbClr val="EFE2B1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8" name="Tolerance Shield Contest…"/>
          <p:cNvSpPr/>
          <p:nvPr/>
        </p:nvSpPr>
        <p:spPr>
          <a:xfrm>
            <a:off x="5876071" y="2675568"/>
            <a:ext cx="1205706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059904">
              <a:lnSpc>
                <a:spcPts val="6000"/>
              </a:lnSpc>
              <a:spcBef>
                <a:spcPts val="0"/>
              </a:spcBef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5200" dirty="0">
                <a:solidFill>
                  <a:srgbClr val="505051"/>
                </a:solidFill>
                <a:latin typeface="Cronos Pro Bold"/>
                <a:ea typeface="Cronos Pro Bold"/>
                <a:cs typeface="Cronos Pro Bold"/>
                <a:sym typeface="Cronos Pro Bold"/>
              </a:rPr>
              <a:t>Our Project: </a:t>
            </a:r>
            <a:r>
              <a:rPr lang="en-US" sz="3600" dirty="0">
                <a:solidFill>
                  <a:srgbClr val="505051"/>
                </a:solidFill>
                <a:latin typeface="Cronos Pro Bold"/>
                <a:ea typeface="Cronos Pro Bold"/>
                <a:cs typeface="Cronos Pro Bold"/>
                <a:sym typeface="Cronos Pro Bold"/>
              </a:rPr>
              <a:t>Puzzle-platformer with a tolerance message.</a:t>
            </a:r>
            <a:endParaRPr sz="3600" dirty="0">
              <a:solidFill>
                <a:srgbClr val="505051"/>
              </a:solidFill>
              <a:latin typeface="Cronos Pro Bold"/>
              <a:ea typeface="Cronos Pro Bold"/>
              <a:cs typeface="Cronos Pro Bold"/>
              <a:sym typeface="Cronos Pro Bold"/>
            </a:endParaRPr>
          </a:p>
        </p:txBody>
      </p:sp>
      <p:pic>
        <p:nvPicPr>
          <p:cNvPr id="2" name="2025-02-04 17-56-50">
            <a:hlinkClick r:id="" action="ppaction://media"/>
            <a:extLst>
              <a:ext uri="{FF2B5EF4-FFF2-40B4-BE49-F238E27FC236}">
                <a16:creationId xmlns:a16="http://schemas.microsoft.com/office/drawing/2014/main" id="{A0CF83AF-109C-AF9F-1F30-3B2DD6D4F6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01337" y="4687339"/>
            <a:ext cx="14884326" cy="8372433"/>
          </a:xfrm>
          <a:prstGeom prst="rect">
            <a:avLst/>
          </a:prstGeom>
        </p:spPr>
      </p:pic>
      <p:sp>
        <p:nvSpPr>
          <p:cNvPr id="3" name="06">
            <a:extLst>
              <a:ext uri="{FF2B5EF4-FFF2-40B4-BE49-F238E27FC236}">
                <a16:creationId xmlns:a16="http://schemas.microsoft.com/office/drawing/2014/main" id="{DE794C96-23EE-FD89-1711-46EB1EE97025}"/>
              </a:ext>
            </a:extLst>
          </p:cNvPr>
          <p:cNvSpPr/>
          <p:nvPr/>
        </p:nvSpPr>
        <p:spPr>
          <a:xfrm>
            <a:off x="22981372" y="1036043"/>
            <a:ext cx="723472" cy="25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29490">
              <a:lnSpc>
                <a:spcPts val="1700"/>
              </a:lnSpc>
              <a:spcBef>
                <a:spcPts val="0"/>
              </a:spcBef>
              <a:tabLst>
                <a:tab pos="1739900" algn="l"/>
              </a:tabLst>
              <a:defRPr sz="28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696A6D"/>
                </a:solidFill>
              </a:rPr>
              <a:t>07</a:t>
            </a:r>
            <a:endParaRPr sz="2800" dirty="0">
              <a:solidFill>
                <a:srgbClr val="696A6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F2227-2180-5713-F7FF-E0A4AB20A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">
            <a:extLst>
              <a:ext uri="{FF2B5EF4-FFF2-40B4-BE49-F238E27FC236}">
                <a16:creationId xmlns:a16="http://schemas.microsoft.com/office/drawing/2014/main" id="{1000F675-C0A6-BDED-0695-0BA76B663D4E}"/>
              </a:ext>
            </a:extLst>
          </p:cNvPr>
          <p:cNvSpPr/>
          <p:nvPr/>
        </p:nvSpPr>
        <p:spPr>
          <a:xfrm>
            <a:off x="0" y="23"/>
            <a:ext cx="24574174" cy="13715976"/>
          </a:xfrm>
          <a:prstGeom prst="rect">
            <a:avLst/>
          </a:prstGeom>
          <a:solidFill>
            <a:srgbClr val="F9F7F4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3558F239-F5F5-9EEC-F2AE-E110CB31BFB9}"/>
              </a:ext>
            </a:extLst>
          </p:cNvPr>
          <p:cNvSpPr/>
          <p:nvPr/>
        </p:nvSpPr>
        <p:spPr>
          <a:xfrm>
            <a:off x="-2" y="4652778"/>
            <a:ext cx="24574174" cy="4696495"/>
          </a:xfrm>
          <a:prstGeom prst="rect">
            <a:avLst/>
          </a:prstGeom>
          <a:solidFill>
            <a:srgbClr val="EFE2B1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" name="Picture 2" descr="A qr code on a grey background&#10;&#10;AI-generated content may be incorrect.">
            <a:extLst>
              <a:ext uri="{FF2B5EF4-FFF2-40B4-BE49-F238E27FC236}">
                <a16:creationId xmlns:a16="http://schemas.microsoft.com/office/drawing/2014/main" id="{189EB92E-E117-BBE4-08DC-EBFAECF12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49" y="2948200"/>
            <a:ext cx="8422902" cy="8422902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6AD73685-A50C-02B1-C0A6-91012A491619}"/>
              </a:ext>
            </a:extLst>
          </p:cNvPr>
          <p:cNvSpPr/>
          <p:nvPr/>
        </p:nvSpPr>
        <p:spPr>
          <a:xfrm>
            <a:off x="22225518" y="0"/>
            <a:ext cx="2348655" cy="3885503"/>
          </a:xfrm>
          <a:prstGeom prst="rect">
            <a:avLst/>
          </a:prstGeom>
          <a:solidFill>
            <a:srgbClr val="FAB083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8" name="Line">
            <a:extLst>
              <a:ext uri="{FF2B5EF4-FFF2-40B4-BE49-F238E27FC236}">
                <a16:creationId xmlns:a16="http://schemas.microsoft.com/office/drawing/2014/main" id="{1ECAD350-A92A-C26E-4C75-4480465F81D7}"/>
              </a:ext>
            </a:extLst>
          </p:cNvPr>
          <p:cNvSpPr/>
          <p:nvPr/>
        </p:nvSpPr>
        <p:spPr>
          <a:xfrm flipV="1">
            <a:off x="22692017" y="789761"/>
            <a:ext cx="1" cy="12067347"/>
          </a:xfrm>
          <a:prstGeom prst="line">
            <a:avLst/>
          </a:prstGeom>
          <a:ln w="6350">
            <a:solidFill>
              <a:srgbClr val="696A6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" name="www.tolerance.gov.ae">
            <a:extLst>
              <a:ext uri="{FF2B5EF4-FFF2-40B4-BE49-F238E27FC236}">
                <a16:creationId xmlns:a16="http://schemas.microsoft.com/office/drawing/2014/main" id="{856C0E23-8251-B7C0-E4CF-0D4BBEA11B15}"/>
              </a:ext>
            </a:extLst>
          </p:cNvPr>
          <p:cNvSpPr/>
          <p:nvPr/>
        </p:nvSpPr>
        <p:spPr>
          <a:xfrm rot="16200000">
            <a:off x="22398249" y="11199538"/>
            <a:ext cx="1699216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059904">
              <a:lnSpc>
                <a:spcPts val="1600"/>
              </a:lnSpc>
              <a:spcBef>
                <a:spcPts val="0"/>
              </a:spcBef>
              <a:defRPr sz="14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sz="1400">
                <a:solidFill>
                  <a:srgbClr val="696A6D"/>
                </a:solidFill>
              </a:rPr>
              <a:t> www.tolerance.gov.ae</a:t>
            </a:r>
          </a:p>
        </p:txBody>
      </p:sp>
      <p:sp>
        <p:nvSpPr>
          <p:cNvPr id="221" name="Lorem ipsum…">
            <a:extLst>
              <a:ext uri="{FF2B5EF4-FFF2-40B4-BE49-F238E27FC236}">
                <a16:creationId xmlns:a16="http://schemas.microsoft.com/office/drawing/2014/main" id="{F9012062-6425-6263-F495-D5BF82CDA167}"/>
              </a:ext>
            </a:extLst>
          </p:cNvPr>
          <p:cNvSpPr/>
          <p:nvPr/>
        </p:nvSpPr>
        <p:spPr>
          <a:xfrm>
            <a:off x="2976430" y="972482"/>
            <a:ext cx="921557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1059904">
              <a:lnSpc>
                <a:spcPts val="6000"/>
              </a:lnSpc>
              <a:spcBef>
                <a:spcPts val="0"/>
              </a:spcBef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5200" dirty="0">
                <a:solidFill>
                  <a:srgbClr val="505051"/>
                </a:solidFill>
                <a:latin typeface="Cronos Pro Bold"/>
                <a:ea typeface="Cronos Pro Bold"/>
                <a:cs typeface="Cronos Pro Bold"/>
                <a:sym typeface="Cronos Pro Bold"/>
              </a:rPr>
              <a:t>Attendance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56DA691E-251F-BD08-F97A-BE75743B2779}"/>
              </a:ext>
            </a:extLst>
          </p:cNvPr>
          <p:cNvSpPr txBox="1">
            <a:spLocks/>
          </p:cNvSpPr>
          <p:nvPr/>
        </p:nvSpPr>
        <p:spPr>
          <a:xfrm>
            <a:off x="5738449" y="11923519"/>
            <a:ext cx="12907102" cy="93358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en-US" sz="5400" b="0" i="0" u="sng" dirty="0">
                <a:solidFill>
                  <a:srgbClr val="5D767D"/>
                </a:solidFill>
                <a:effectLst/>
                <a:latin typeface="Aptos" panose="020B0004020202020204" pitchFamily="34" charset="0"/>
                <a:hlinkClick r:id="rId4" tooltip="https://cas5-0-urlprotect.trendmicro.com:443/wis/clicktime/v1/query?url=https%3a%2f%2fare01.safelinks.protection.outlook.com%2f%3furl%3dhttps%253A%252F%252Fforms.office.com%252Fr%252FMEQWBZfMgz%26data%3d05%257C02%257CHamdan.AlAli%2540mbzuai.ac.ae%257C307f69ef20de4ab63bbc08dd4aa28861%257Cc93272d31b074b3da3b619b34a973915%257C0%257C0%257C638748784909068545%257CUnknown%257CTWFpbGZsb3d8eyJFbXB0eU1hcGkiOnRydWUsIlYiOiIwLjAuMDAwMCIsIlAiOiJXaW4zMiIsIkFOIjoiTWFpbCIsIldUIjoyfQ%253D%253D%257C80000%257C%257C%257C%26sdata%3deK%252BrYHuAVTTdMuQhc1LhHbqYJOwpLr9eqJwAd%252BfR2Q8%253D%26reserved%3d0&amp;umid=e88ecbcd-9afd-483c-85a5-6233a9bc93c8&amp;auth=2558bcdb84e02b0c27cd7aa4822a24989cb4e596-618bf9c4e4d89ecd4bc326971d0e8c3c8cced80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https://forms.office.com/r/MEQWBZfMgz</a:t>
            </a:r>
            <a:endParaRPr lang="en-US" sz="6600" dirty="0">
              <a:solidFill>
                <a:srgbClr val="5D767D"/>
              </a:solidFill>
              <a:latin typeface="Cronos Pro Caption"/>
              <a:cs typeface="Calibri" panose="020F0502020204030204" pitchFamily="34" charset="0"/>
            </a:endParaRPr>
          </a:p>
        </p:txBody>
      </p:sp>
      <p:sp>
        <p:nvSpPr>
          <p:cNvPr id="223" name="Rectangle">
            <a:extLst>
              <a:ext uri="{FF2B5EF4-FFF2-40B4-BE49-F238E27FC236}">
                <a16:creationId xmlns:a16="http://schemas.microsoft.com/office/drawing/2014/main" id="{B4927AC3-0644-ACE5-AC13-AF46A0A56234}"/>
              </a:ext>
            </a:extLst>
          </p:cNvPr>
          <p:cNvSpPr/>
          <p:nvPr/>
        </p:nvSpPr>
        <p:spPr>
          <a:xfrm>
            <a:off x="2219534" y="914096"/>
            <a:ext cx="334102" cy="910137"/>
          </a:xfrm>
          <a:prstGeom prst="rect">
            <a:avLst/>
          </a:prstGeom>
          <a:solidFill>
            <a:srgbClr val="FAB083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309B9D46-E2F3-C053-A534-CBCD33358907}"/>
              </a:ext>
            </a:extLst>
          </p:cNvPr>
          <p:cNvSpPr/>
          <p:nvPr/>
        </p:nvSpPr>
        <p:spPr>
          <a:xfrm>
            <a:off x="-18066" y="9830474"/>
            <a:ext cx="2348655" cy="3885503"/>
          </a:xfrm>
          <a:prstGeom prst="rect">
            <a:avLst/>
          </a:prstGeom>
          <a:solidFill>
            <a:srgbClr val="FAB083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06">
            <a:extLst>
              <a:ext uri="{FF2B5EF4-FFF2-40B4-BE49-F238E27FC236}">
                <a16:creationId xmlns:a16="http://schemas.microsoft.com/office/drawing/2014/main" id="{1233251B-A853-DF6B-3FB0-BDA340CB8DF6}"/>
              </a:ext>
            </a:extLst>
          </p:cNvPr>
          <p:cNvSpPr/>
          <p:nvPr/>
        </p:nvSpPr>
        <p:spPr>
          <a:xfrm>
            <a:off x="23000033" y="1036043"/>
            <a:ext cx="723472" cy="25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29490">
              <a:lnSpc>
                <a:spcPts val="1700"/>
              </a:lnSpc>
              <a:spcBef>
                <a:spcPts val="0"/>
              </a:spcBef>
              <a:tabLst>
                <a:tab pos="1739900" algn="l"/>
              </a:tabLst>
              <a:defRPr sz="28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696A6D"/>
                </a:solidFill>
              </a:rPr>
              <a:t>07</a:t>
            </a:r>
            <a:endParaRPr sz="2800" dirty="0">
              <a:solidFill>
                <a:srgbClr val="696A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705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586FE-F379-7E03-A968-BDDFBC855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">
            <a:extLst>
              <a:ext uri="{FF2B5EF4-FFF2-40B4-BE49-F238E27FC236}">
                <a16:creationId xmlns:a16="http://schemas.microsoft.com/office/drawing/2014/main" id="{1D146BFD-4431-19F6-58D1-7A1CDEC2306A}"/>
              </a:ext>
            </a:extLst>
          </p:cNvPr>
          <p:cNvSpPr/>
          <p:nvPr/>
        </p:nvSpPr>
        <p:spPr>
          <a:xfrm>
            <a:off x="0" y="23"/>
            <a:ext cx="24384001" cy="13715976"/>
          </a:xfrm>
          <a:prstGeom prst="rect">
            <a:avLst/>
          </a:prstGeom>
          <a:solidFill>
            <a:srgbClr val="EFE2B1"/>
          </a:solidFill>
          <a:ln w="12700">
            <a:miter lim="400000"/>
          </a:ln>
        </p:spPr>
        <p:txBody>
          <a:bodyPr lIns="92165" tIns="92165" rIns="92165" bIns="92165" anchor="ctr"/>
          <a:lstStyle/>
          <a:p>
            <a:pPr defTabSz="829490">
              <a:spcBef>
                <a:spcPts val="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C717FB4A-C0D3-2C2B-E61E-90EEDD608818}"/>
              </a:ext>
            </a:extLst>
          </p:cNvPr>
          <p:cNvSpPr/>
          <p:nvPr/>
        </p:nvSpPr>
        <p:spPr>
          <a:xfrm>
            <a:off x="5388397" y="2173173"/>
            <a:ext cx="13272825" cy="10031269"/>
          </a:xfrm>
          <a:prstGeom prst="rect">
            <a:avLst/>
          </a:prstGeom>
          <a:solidFill>
            <a:srgbClr val="F8A27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0" name="Lorem ipsum…">
            <a:extLst>
              <a:ext uri="{FF2B5EF4-FFF2-40B4-BE49-F238E27FC236}">
                <a16:creationId xmlns:a16="http://schemas.microsoft.com/office/drawing/2014/main" id="{BFAC2EA1-F8F1-A3B9-7711-E7B90F0362C1}"/>
              </a:ext>
            </a:extLst>
          </p:cNvPr>
          <p:cNvSpPr/>
          <p:nvPr/>
        </p:nvSpPr>
        <p:spPr>
          <a:xfrm>
            <a:off x="6239782" y="3050788"/>
            <a:ext cx="11581688" cy="867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829490">
              <a:spcBef>
                <a:spcPts val="0"/>
              </a:spcBef>
              <a:tabLst>
                <a:tab pos="723900" algn="l"/>
              </a:tabLst>
              <a:defRPr sz="7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5200" b="1" dirty="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5200" dirty="0">
                <a:solidFill>
                  <a:srgbClr val="FEFEFE"/>
                </a:solidFill>
                <a:latin typeface="Cronos Pro Bold"/>
                <a:ea typeface="Cronos Pro Bold"/>
                <a:cs typeface="Cronos Pro Bold"/>
                <a:sym typeface="Cronos Pro Bold"/>
              </a:rPr>
              <a:t>What will we learn today?</a:t>
            </a:r>
            <a:br>
              <a:rPr sz="5200" dirty="0">
                <a:solidFill>
                  <a:srgbClr val="FEFEFE"/>
                </a:solidFill>
                <a:latin typeface="Cronos Pro Bold"/>
                <a:ea typeface="Cronos Pro Bold"/>
                <a:cs typeface="Cronos Pro Bold"/>
                <a:sym typeface="Cronos Pro Bold"/>
              </a:rPr>
            </a:br>
            <a:endParaRPr lang="en-US" sz="5200" dirty="0">
              <a:solidFill>
                <a:srgbClr val="FEFEFE"/>
              </a:solidFill>
              <a:latin typeface="Cronos Pro Bold"/>
              <a:ea typeface="Cronos Pro Bold"/>
              <a:cs typeface="Cronos Pro Bold"/>
              <a:sym typeface="Cronos Pro Bold"/>
            </a:endParaRPr>
          </a:p>
          <a:p>
            <a:pPr marL="742950" indent="-742950" defTabSz="1059904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4000" dirty="0">
                <a:solidFill>
                  <a:srgbClr val="61605B"/>
                </a:solidFill>
                <a:latin typeface="Cronos Pro Caption"/>
                <a:ea typeface="Cronos Pro Bold"/>
                <a:cs typeface="Cronos Pro Bold"/>
                <a:sym typeface="Cronos Pro Bold"/>
              </a:rPr>
              <a:t>Creating Unity Project.</a:t>
            </a:r>
          </a:p>
          <a:p>
            <a:pPr marL="742950" indent="-742950" defTabSz="1059904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4000" dirty="0">
                <a:solidFill>
                  <a:srgbClr val="61605B"/>
                </a:solidFill>
                <a:latin typeface="Cronos Pro Caption"/>
                <a:ea typeface="Cronos Pro Bold"/>
                <a:cs typeface="Cronos Pro Bold"/>
                <a:sym typeface="Cronos Pro Bold"/>
              </a:rPr>
              <a:t>Unity User Interface.</a:t>
            </a:r>
          </a:p>
          <a:p>
            <a:pPr marL="742950" indent="-742950" defTabSz="1059904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4000" dirty="0">
                <a:solidFill>
                  <a:srgbClr val="61605B"/>
                </a:solidFill>
                <a:latin typeface="Cronos Pro Caption"/>
                <a:ea typeface="Cronos Pro Bold"/>
                <a:cs typeface="Cronos Pro Bold"/>
                <a:sym typeface="Cronos Pro Bold"/>
              </a:rPr>
              <a:t>Creating 3D Objects (Player, Tile and Collectables).</a:t>
            </a:r>
          </a:p>
          <a:p>
            <a:pPr marL="742950" indent="-742950" defTabSz="1059904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4000" dirty="0">
                <a:solidFill>
                  <a:srgbClr val="61605B"/>
                </a:solidFill>
                <a:latin typeface="Cronos Pro Caption"/>
                <a:ea typeface="Cronos Pro Bold"/>
                <a:cs typeface="Cronos Pro Bold"/>
                <a:sym typeface="Cronos Pro Bold"/>
              </a:rPr>
              <a:t>Parenting.</a:t>
            </a:r>
          </a:p>
          <a:p>
            <a:pPr marL="742950" indent="-742950" defTabSz="1059904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4000" dirty="0">
                <a:solidFill>
                  <a:srgbClr val="61605B"/>
                </a:solidFill>
                <a:latin typeface="Cronos Pro Caption"/>
                <a:ea typeface="Cronos Pro Bold"/>
                <a:cs typeface="Cronos Pro Bold"/>
                <a:sym typeface="Cronos Pro Bold"/>
              </a:rPr>
              <a:t>Using Materials.</a:t>
            </a:r>
          </a:p>
          <a:p>
            <a:pPr marL="742950" indent="-742950" defTabSz="1059904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4000" dirty="0">
                <a:solidFill>
                  <a:srgbClr val="61605B"/>
                </a:solidFill>
                <a:latin typeface="Cronos Pro Caption"/>
                <a:ea typeface="Cronos Pro Bold"/>
                <a:cs typeface="Cronos Pro Bold"/>
                <a:sym typeface="Cronos Pro Bold"/>
              </a:rPr>
              <a:t>Creating Prefabs.</a:t>
            </a:r>
          </a:p>
          <a:p>
            <a:pPr marL="742950" indent="-742950" defTabSz="1059904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r>
              <a:rPr lang="en-US" sz="4000" dirty="0">
                <a:solidFill>
                  <a:srgbClr val="61605B"/>
                </a:solidFill>
                <a:latin typeface="Cronos Pro Caption"/>
                <a:ea typeface="Cronos Pro Bold"/>
                <a:cs typeface="Cronos Pro Bold"/>
                <a:sym typeface="Cronos Pro Bold"/>
              </a:rPr>
              <a:t>Create Our First Map.</a:t>
            </a:r>
          </a:p>
          <a:p>
            <a:pPr marL="571500" indent="-571500" defTabSz="1059904">
              <a:spcBef>
                <a:spcPts val="0"/>
              </a:spcBef>
              <a:buFont typeface="Arial" panose="020B0604020202020204" pitchFamily="34" charset="0"/>
              <a:buChar char="•"/>
              <a:defRPr sz="7600">
                <a:latin typeface="Cronos Pro Caption"/>
                <a:ea typeface="Cronos Pro Caption"/>
                <a:cs typeface="Cronos Pro Caption"/>
                <a:sym typeface="Cronos Pro Caption"/>
              </a:defRPr>
            </a:pPr>
            <a:endParaRPr sz="4000" dirty="0">
              <a:solidFill>
                <a:srgbClr val="61605B"/>
              </a:solidFill>
              <a:latin typeface="Cronos Pro Caption"/>
              <a:ea typeface="Cronos Pro Bold"/>
              <a:cs typeface="Cronos Pro Bold"/>
              <a:sym typeface="Cronos Pro Bold"/>
            </a:endParaRPr>
          </a:p>
        </p:txBody>
      </p:sp>
      <p:sp>
        <p:nvSpPr>
          <p:cNvPr id="301" name="Line">
            <a:extLst>
              <a:ext uri="{FF2B5EF4-FFF2-40B4-BE49-F238E27FC236}">
                <a16:creationId xmlns:a16="http://schemas.microsoft.com/office/drawing/2014/main" id="{FD4A6783-22A4-986C-8EAC-525666130D23}"/>
              </a:ext>
            </a:extLst>
          </p:cNvPr>
          <p:cNvSpPr/>
          <p:nvPr/>
        </p:nvSpPr>
        <p:spPr>
          <a:xfrm flipV="1">
            <a:off x="2372018" y="789761"/>
            <a:ext cx="1" cy="12067347"/>
          </a:xfrm>
          <a:prstGeom prst="line">
            <a:avLst/>
          </a:prstGeom>
          <a:ln w="6350">
            <a:solidFill>
              <a:srgbClr val="696A6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2" name="13">
            <a:extLst>
              <a:ext uri="{FF2B5EF4-FFF2-40B4-BE49-F238E27FC236}">
                <a16:creationId xmlns:a16="http://schemas.microsoft.com/office/drawing/2014/main" id="{565330C8-FF33-6EAD-B7E1-398F7CD63BC9}"/>
              </a:ext>
            </a:extLst>
          </p:cNvPr>
          <p:cNvSpPr/>
          <p:nvPr/>
        </p:nvSpPr>
        <p:spPr>
          <a:xfrm>
            <a:off x="1645372" y="1073371"/>
            <a:ext cx="723472" cy="25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829490">
              <a:lnSpc>
                <a:spcPts val="1700"/>
              </a:lnSpc>
              <a:spcBef>
                <a:spcPts val="0"/>
              </a:spcBef>
              <a:tabLst>
                <a:tab pos="1739900" algn="l"/>
              </a:tabLst>
              <a:defRPr sz="28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696A6D"/>
                </a:solidFill>
              </a:rPr>
              <a:t>08</a:t>
            </a:r>
            <a:endParaRPr sz="2800" dirty="0">
              <a:solidFill>
                <a:srgbClr val="696A6D"/>
              </a:solidFill>
            </a:endParaRPr>
          </a:p>
        </p:txBody>
      </p:sp>
      <p:sp>
        <p:nvSpPr>
          <p:cNvPr id="303" name="www.tolerance.gov.ae">
            <a:extLst>
              <a:ext uri="{FF2B5EF4-FFF2-40B4-BE49-F238E27FC236}">
                <a16:creationId xmlns:a16="http://schemas.microsoft.com/office/drawing/2014/main" id="{18981C95-7B25-D1CF-49EC-A488BCC5B08F}"/>
              </a:ext>
            </a:extLst>
          </p:cNvPr>
          <p:cNvSpPr/>
          <p:nvPr/>
        </p:nvSpPr>
        <p:spPr>
          <a:xfrm rot="16200000">
            <a:off x="998750" y="11199538"/>
            <a:ext cx="1699215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1059904">
              <a:lnSpc>
                <a:spcPts val="1600"/>
              </a:lnSpc>
              <a:spcBef>
                <a:spcPts val="0"/>
              </a:spcBef>
              <a:defRPr sz="1400">
                <a:solidFill>
                  <a:srgbClr val="696A6D"/>
                </a:solidFill>
                <a:latin typeface="Cronos Pro Caption"/>
                <a:ea typeface="Cronos Pro Caption"/>
                <a:cs typeface="Cronos Pro Caption"/>
                <a:sym typeface="Cronos Pro Caption"/>
              </a:defRPr>
            </a:lvl1pPr>
          </a:lstStyle>
          <a:p>
            <a:pPr>
              <a:defRPr sz="7600">
                <a:solidFill>
                  <a:srgbClr val="000000"/>
                </a:solidFill>
              </a:defRPr>
            </a:pPr>
            <a:r>
              <a:rPr sz="1400">
                <a:solidFill>
                  <a:srgbClr val="696A6D"/>
                </a:solidFill>
              </a:rPr>
              <a:t> www.tolerance.gov.ae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1F6C272C-3197-3535-7C11-53ED8FD7B1B0}"/>
              </a:ext>
            </a:extLst>
          </p:cNvPr>
          <p:cNvSpPr/>
          <p:nvPr/>
        </p:nvSpPr>
        <p:spPr>
          <a:xfrm>
            <a:off x="6419462" y="3162754"/>
            <a:ext cx="317240" cy="597159"/>
          </a:xfrm>
          <a:prstGeom prst="rect">
            <a:avLst/>
          </a:prstGeom>
          <a:solidFill>
            <a:srgbClr val="E9DEA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9004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425</Words>
  <Application>Microsoft Macintosh PowerPoint</Application>
  <PresentationFormat>Custom</PresentationFormat>
  <Paragraphs>98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Aptos</vt:lpstr>
      <vt:lpstr>Arial</vt:lpstr>
      <vt:lpstr>Calibri</vt:lpstr>
      <vt:lpstr>Cronos Pro Bold</vt:lpstr>
      <vt:lpstr>Cronos Pro Caption</vt:lpstr>
      <vt:lpstr>Gill Sans</vt:lpstr>
      <vt:lpstr>Helvetica Neue</vt:lpstr>
      <vt:lpstr>Helvetica Neue Light</vt:lpstr>
      <vt:lpstr>Helvetica Neue Medium</vt:lpstr>
      <vt:lpstr>Times New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Hamdan Hamid Obaid Abdulmajid Al-Ali</cp:lastModifiedBy>
  <cp:revision>63</cp:revision>
  <dcterms:modified xsi:type="dcterms:W3CDTF">2025-02-24T17:22:25Z</dcterms:modified>
</cp:coreProperties>
</file>